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</p:embeddedFont>
    <p:embeddedFont>
      <p:font typeface="Public Sans" panose="020B0604020202020204" charset="0"/>
      <p:regular r:id="rId28"/>
    </p:embeddedFont>
    <p:embeddedFont>
      <p:font typeface="Public Sans Bold" panose="020B0604020202020204" charset="0"/>
      <p:regular r:id="rId29"/>
    </p:embeddedFont>
    <p:embeddedFont>
      <p:font typeface="Times New Roman" panose="02020603050405020304" pitchFamily="18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  <p:embeddedFont>
      <p:font typeface="Times New Roman Medium" panose="020B0604020202020204" charset="0"/>
      <p:regular r:id="rId33"/>
    </p:embeddedFont>
    <p:embeddedFont>
      <p:font typeface="Times New Roman Semi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gregorut/videogamesa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53890" y="3908425"/>
            <a:ext cx="10311232" cy="256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999"/>
              </a:lnSpc>
            </a:pPr>
            <a:r>
              <a:rPr lang="en-US" sz="9999" spc="-459">
                <a:solidFill>
                  <a:srgbClr val="00694C"/>
                </a:solidFill>
                <a:latin typeface="Times New Roman Medium"/>
              </a:rPr>
              <a:t>IT326-Global video games sales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754" y="1047728"/>
            <a:ext cx="9179504" cy="43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Times New Roman Medium"/>
              </a:rPr>
              <a:t>Presented by Group 2-supervised by: Dr.Hanan Altamimi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194843" cy="1802357"/>
            <a:chOff x="0" y="0"/>
            <a:chExt cx="5545142" cy="520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5142" cy="520678"/>
            </a:xfrm>
            <a:custGeom>
              <a:avLst/>
              <a:gdLst/>
              <a:ahLst/>
              <a:cxnLst/>
              <a:rect l="l" t="t" r="r" b="b"/>
              <a:pathLst>
                <a:path w="5545142" h="520678">
                  <a:moveTo>
                    <a:pt x="3227" y="0"/>
                  </a:moveTo>
                  <a:lnTo>
                    <a:pt x="5541916" y="0"/>
                  </a:lnTo>
                  <a:cubicBezTo>
                    <a:pt x="5542771" y="0"/>
                    <a:pt x="5543592" y="340"/>
                    <a:pt x="5544197" y="945"/>
                  </a:cubicBezTo>
                  <a:cubicBezTo>
                    <a:pt x="5544802" y="1550"/>
                    <a:pt x="5545142" y="2371"/>
                    <a:pt x="5545142" y="3227"/>
                  </a:cubicBezTo>
                  <a:lnTo>
                    <a:pt x="5545142" y="517451"/>
                  </a:lnTo>
                  <a:cubicBezTo>
                    <a:pt x="5545142" y="518307"/>
                    <a:pt x="5544802" y="519127"/>
                    <a:pt x="5544197" y="519733"/>
                  </a:cubicBezTo>
                  <a:cubicBezTo>
                    <a:pt x="5543592" y="520338"/>
                    <a:pt x="5542771" y="520678"/>
                    <a:pt x="5541916" y="520678"/>
                  </a:cubicBezTo>
                  <a:lnTo>
                    <a:pt x="3227" y="520678"/>
                  </a:lnTo>
                  <a:cubicBezTo>
                    <a:pt x="2371" y="520678"/>
                    <a:pt x="1550" y="520338"/>
                    <a:pt x="945" y="519733"/>
                  </a:cubicBezTo>
                  <a:cubicBezTo>
                    <a:pt x="340" y="519127"/>
                    <a:pt x="0" y="518307"/>
                    <a:pt x="0" y="517451"/>
                  </a:cubicBezTo>
                  <a:lnTo>
                    <a:pt x="0" y="3227"/>
                  </a:lnTo>
                  <a:cubicBezTo>
                    <a:pt x="0" y="2371"/>
                    <a:pt x="340" y="1550"/>
                    <a:pt x="945" y="945"/>
                  </a:cubicBezTo>
                  <a:cubicBezTo>
                    <a:pt x="1550" y="340"/>
                    <a:pt x="2371" y="0"/>
                    <a:pt x="322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545142" cy="59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42129" y="3618891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6" y="0"/>
                </a:lnTo>
                <a:lnTo>
                  <a:pt x="941516" y="941516"/>
                </a:lnTo>
                <a:lnTo>
                  <a:pt x="0" y="9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642129" y="6169778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6" y="0"/>
                </a:lnTo>
                <a:lnTo>
                  <a:pt x="941516" y="941516"/>
                </a:lnTo>
                <a:lnTo>
                  <a:pt x="0" y="94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112887" y="256165"/>
            <a:ext cx="11373965" cy="11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Data Cleaning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1527" y="3593171"/>
            <a:ext cx="10769043" cy="314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694C"/>
                </a:solidFill>
                <a:latin typeface="Times New Roman Bold"/>
              </a:rPr>
              <a:t>We </a:t>
            </a:r>
            <a:r>
              <a:rPr lang="en-US" sz="3499" dirty="0">
                <a:solidFill>
                  <a:srgbClr val="0E7155"/>
                </a:solidFill>
                <a:latin typeface="Times New Roman Bold"/>
              </a:rPr>
              <a:t>checked</a:t>
            </a:r>
            <a:r>
              <a:rPr lang="en-US" sz="3499" dirty="0">
                <a:solidFill>
                  <a:srgbClr val="00694C"/>
                </a:solidFill>
                <a:latin typeface="Times New Roman Bold"/>
              </a:rPr>
              <a:t> if our dataset </a:t>
            </a:r>
            <a:r>
              <a:rPr lang="en-US" sz="3499" dirty="0" err="1">
                <a:solidFill>
                  <a:srgbClr val="00694C"/>
                </a:solidFill>
                <a:latin typeface="Times New Roman Bold"/>
              </a:rPr>
              <a:t>cointans</a:t>
            </a:r>
            <a:r>
              <a:rPr lang="en-US" sz="3499" dirty="0">
                <a:solidFill>
                  <a:srgbClr val="00694C"/>
                </a:solidFill>
                <a:latin typeface="Times New Roman Bold"/>
              </a:rPr>
              <a:t> any missing or null values ,and replaced the missing values with global constants.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694C"/>
              </a:solidFill>
              <a:latin typeface="Times New Roman Bold"/>
            </a:endParaRP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00694C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61527" y="6390530"/>
            <a:ext cx="10769043" cy="25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694C"/>
                </a:solidFill>
                <a:latin typeface="Times New Roman Bold"/>
              </a:rPr>
              <a:t>We checked if our dataset contains any outlier attributes , and deleted them.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694C"/>
              </a:solidFill>
              <a:latin typeface="Times New Roman Bold"/>
            </a:endParaRP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694C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478231" cy="2230309"/>
            <a:chOff x="0" y="0"/>
            <a:chExt cx="5627009" cy="644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27009" cy="644307"/>
            </a:xfrm>
            <a:custGeom>
              <a:avLst/>
              <a:gdLst/>
              <a:ahLst/>
              <a:cxnLst/>
              <a:rect l="l" t="t" r="r" b="b"/>
              <a:pathLst>
                <a:path w="5627009" h="644307">
                  <a:moveTo>
                    <a:pt x="3180" y="0"/>
                  </a:moveTo>
                  <a:lnTo>
                    <a:pt x="5623830" y="0"/>
                  </a:lnTo>
                  <a:cubicBezTo>
                    <a:pt x="5625586" y="0"/>
                    <a:pt x="5627009" y="1424"/>
                    <a:pt x="5627009" y="3180"/>
                  </a:cubicBezTo>
                  <a:lnTo>
                    <a:pt x="5627009" y="641128"/>
                  </a:lnTo>
                  <a:cubicBezTo>
                    <a:pt x="5627009" y="642884"/>
                    <a:pt x="5625586" y="644307"/>
                    <a:pt x="5623830" y="644307"/>
                  </a:cubicBezTo>
                  <a:lnTo>
                    <a:pt x="3180" y="644307"/>
                  </a:lnTo>
                  <a:cubicBezTo>
                    <a:pt x="1424" y="644307"/>
                    <a:pt x="0" y="642884"/>
                    <a:pt x="0" y="641128"/>
                  </a:cubicBezTo>
                  <a:lnTo>
                    <a:pt x="0" y="3180"/>
                  </a:lnTo>
                  <a:cubicBezTo>
                    <a:pt x="0" y="1424"/>
                    <a:pt x="1424" y="0"/>
                    <a:pt x="3180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627009" cy="72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8568" y="3625601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7" y="0"/>
                </a:lnTo>
                <a:lnTo>
                  <a:pt x="941517" y="941516"/>
                </a:lnTo>
                <a:lnTo>
                  <a:pt x="0" y="9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98568" y="6201483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7" y="0"/>
                </a:lnTo>
                <a:lnTo>
                  <a:pt x="941517" y="941517"/>
                </a:lnTo>
                <a:lnTo>
                  <a:pt x="0" y="941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112887" y="61444"/>
            <a:ext cx="11373965" cy="308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Data Transformation:</a:t>
            </a:r>
          </a:p>
          <a:p>
            <a:pPr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Normalization</a:t>
            </a:r>
          </a:p>
          <a:p>
            <a:pPr marL="0" lvl="1" indent="0" algn="ctr">
              <a:lnSpc>
                <a:spcPts val="7444"/>
              </a:lnSpc>
            </a:pPr>
            <a:endParaRPr lang="en-US" sz="8272" spc="-380">
              <a:solidFill>
                <a:srgbClr val="00694C"/>
              </a:solidFill>
              <a:latin typeface="Times New Roman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46587" y="3752474"/>
            <a:ext cx="13946499" cy="132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We chose min-max normalization because it transforms the data into a specific range,(0-1), which enhances its suitability for visualization and comparison.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6587" y="6245548"/>
            <a:ext cx="13946499" cy="68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We normalized and scaled the sales attributes , to take values between 0 and 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194843" cy="1802357"/>
            <a:chOff x="0" y="0"/>
            <a:chExt cx="5545142" cy="520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5142" cy="520678"/>
            </a:xfrm>
            <a:custGeom>
              <a:avLst/>
              <a:gdLst/>
              <a:ahLst/>
              <a:cxnLst/>
              <a:rect l="l" t="t" r="r" b="b"/>
              <a:pathLst>
                <a:path w="5545142" h="520678">
                  <a:moveTo>
                    <a:pt x="3227" y="0"/>
                  </a:moveTo>
                  <a:lnTo>
                    <a:pt x="5541916" y="0"/>
                  </a:lnTo>
                  <a:cubicBezTo>
                    <a:pt x="5542771" y="0"/>
                    <a:pt x="5543592" y="340"/>
                    <a:pt x="5544197" y="945"/>
                  </a:cubicBezTo>
                  <a:cubicBezTo>
                    <a:pt x="5544802" y="1550"/>
                    <a:pt x="5545142" y="2371"/>
                    <a:pt x="5545142" y="3227"/>
                  </a:cubicBezTo>
                  <a:lnTo>
                    <a:pt x="5545142" y="517451"/>
                  </a:lnTo>
                  <a:cubicBezTo>
                    <a:pt x="5545142" y="518307"/>
                    <a:pt x="5544802" y="519127"/>
                    <a:pt x="5544197" y="519733"/>
                  </a:cubicBezTo>
                  <a:cubicBezTo>
                    <a:pt x="5543592" y="520338"/>
                    <a:pt x="5542771" y="520678"/>
                    <a:pt x="5541916" y="520678"/>
                  </a:cubicBezTo>
                  <a:lnTo>
                    <a:pt x="3227" y="520678"/>
                  </a:lnTo>
                  <a:cubicBezTo>
                    <a:pt x="2371" y="520678"/>
                    <a:pt x="1550" y="520338"/>
                    <a:pt x="945" y="519733"/>
                  </a:cubicBezTo>
                  <a:cubicBezTo>
                    <a:pt x="340" y="519127"/>
                    <a:pt x="0" y="518307"/>
                    <a:pt x="0" y="517451"/>
                  </a:cubicBezTo>
                  <a:lnTo>
                    <a:pt x="0" y="3227"/>
                  </a:lnTo>
                  <a:cubicBezTo>
                    <a:pt x="0" y="2371"/>
                    <a:pt x="340" y="1550"/>
                    <a:pt x="945" y="945"/>
                  </a:cubicBezTo>
                  <a:cubicBezTo>
                    <a:pt x="1550" y="340"/>
                    <a:pt x="2371" y="0"/>
                    <a:pt x="322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545142" cy="59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12887" y="354737"/>
            <a:ext cx="11373965" cy="21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Discritization:</a:t>
            </a:r>
          </a:p>
          <a:p>
            <a:pPr marL="0" lvl="1" indent="0" algn="ctr">
              <a:lnSpc>
                <a:spcPts val="7444"/>
              </a:lnSpc>
            </a:pPr>
            <a:endParaRPr lang="en-US" sz="8272" spc="-380">
              <a:solidFill>
                <a:srgbClr val="00694C"/>
              </a:solidFill>
              <a:latin typeface="Times New Roman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17809" y="6371637"/>
            <a:ext cx="10769043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694C"/>
                </a:solidFill>
                <a:latin typeface="Times New Roman"/>
              </a:rPr>
              <a:t>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694C"/>
              </a:solidFill>
              <a:latin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98568" y="3625601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7" y="0"/>
                </a:lnTo>
                <a:lnTo>
                  <a:pt x="941517" y="941516"/>
                </a:lnTo>
                <a:lnTo>
                  <a:pt x="0" y="9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98568" y="6201483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7" y="0"/>
                </a:lnTo>
                <a:lnTo>
                  <a:pt x="941517" y="941517"/>
                </a:lnTo>
                <a:lnTo>
                  <a:pt x="0" y="941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495571" y="3332185"/>
            <a:ext cx="13394826" cy="132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We needed discertization for our continuous-valued attributes, because we need it for classification, we discretized using -arules- library.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5571" y="5820865"/>
            <a:ext cx="14043852" cy="132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We ended up with three ranges for each continous-value, we labeled them:low-medium-high, so we can perform c5.0 algorithm-it doesn’t work for ranges-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194843" cy="1802357"/>
            <a:chOff x="0" y="0"/>
            <a:chExt cx="5545142" cy="520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5142" cy="520678"/>
            </a:xfrm>
            <a:custGeom>
              <a:avLst/>
              <a:gdLst/>
              <a:ahLst/>
              <a:cxnLst/>
              <a:rect l="l" t="t" r="r" b="b"/>
              <a:pathLst>
                <a:path w="5545142" h="520678">
                  <a:moveTo>
                    <a:pt x="3227" y="0"/>
                  </a:moveTo>
                  <a:lnTo>
                    <a:pt x="5541916" y="0"/>
                  </a:lnTo>
                  <a:cubicBezTo>
                    <a:pt x="5542771" y="0"/>
                    <a:pt x="5543592" y="340"/>
                    <a:pt x="5544197" y="945"/>
                  </a:cubicBezTo>
                  <a:cubicBezTo>
                    <a:pt x="5544802" y="1550"/>
                    <a:pt x="5545142" y="2371"/>
                    <a:pt x="5545142" y="3227"/>
                  </a:cubicBezTo>
                  <a:lnTo>
                    <a:pt x="5545142" y="517451"/>
                  </a:lnTo>
                  <a:cubicBezTo>
                    <a:pt x="5545142" y="518307"/>
                    <a:pt x="5544802" y="519127"/>
                    <a:pt x="5544197" y="519733"/>
                  </a:cubicBezTo>
                  <a:cubicBezTo>
                    <a:pt x="5543592" y="520338"/>
                    <a:pt x="5542771" y="520678"/>
                    <a:pt x="5541916" y="520678"/>
                  </a:cubicBezTo>
                  <a:lnTo>
                    <a:pt x="3227" y="520678"/>
                  </a:lnTo>
                  <a:cubicBezTo>
                    <a:pt x="2371" y="520678"/>
                    <a:pt x="1550" y="520338"/>
                    <a:pt x="945" y="519733"/>
                  </a:cubicBezTo>
                  <a:cubicBezTo>
                    <a:pt x="340" y="519127"/>
                    <a:pt x="0" y="518307"/>
                    <a:pt x="0" y="517451"/>
                  </a:cubicBezTo>
                  <a:lnTo>
                    <a:pt x="0" y="3227"/>
                  </a:lnTo>
                  <a:cubicBezTo>
                    <a:pt x="0" y="2371"/>
                    <a:pt x="340" y="1550"/>
                    <a:pt x="945" y="945"/>
                  </a:cubicBezTo>
                  <a:cubicBezTo>
                    <a:pt x="1550" y="340"/>
                    <a:pt x="2371" y="0"/>
                    <a:pt x="322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545142" cy="59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3808" y="2754862"/>
            <a:ext cx="429784" cy="429784"/>
          </a:xfrm>
          <a:custGeom>
            <a:avLst/>
            <a:gdLst/>
            <a:ahLst/>
            <a:cxnLst/>
            <a:rect l="l" t="t" r="r" b="b"/>
            <a:pathLst>
              <a:path w="429784" h="429784">
                <a:moveTo>
                  <a:pt x="0" y="0"/>
                </a:moveTo>
                <a:lnTo>
                  <a:pt x="429784" y="0"/>
                </a:lnTo>
                <a:lnTo>
                  <a:pt x="429784" y="429784"/>
                </a:lnTo>
                <a:lnTo>
                  <a:pt x="0" y="429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862154" y="5544336"/>
            <a:ext cx="1000082" cy="968830"/>
          </a:xfrm>
          <a:custGeom>
            <a:avLst/>
            <a:gdLst/>
            <a:ahLst/>
            <a:cxnLst/>
            <a:rect l="l" t="t" r="r" b="b"/>
            <a:pathLst>
              <a:path w="1000082" h="968830">
                <a:moveTo>
                  <a:pt x="0" y="0"/>
                </a:moveTo>
                <a:lnTo>
                  <a:pt x="1000082" y="0"/>
                </a:lnTo>
                <a:lnTo>
                  <a:pt x="1000082" y="968830"/>
                </a:lnTo>
                <a:lnTo>
                  <a:pt x="0" y="96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112887" y="354737"/>
            <a:ext cx="11373965" cy="21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Balancing:</a:t>
            </a:r>
          </a:p>
          <a:p>
            <a:pPr marL="0" lvl="1" indent="0" algn="ctr">
              <a:lnSpc>
                <a:spcPts val="7444"/>
              </a:lnSpc>
            </a:pPr>
            <a:endParaRPr lang="en-US" sz="8272" spc="-380">
              <a:solidFill>
                <a:srgbClr val="00694C"/>
              </a:solidFill>
              <a:latin typeface="Times New Roman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326" y="2631037"/>
            <a:ext cx="15855534" cy="16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sz="3185" spc="-146">
                <a:solidFill>
                  <a:srgbClr val="00694C"/>
                </a:solidFill>
                <a:latin typeface="Times New Roman Medium"/>
              </a:rPr>
              <a:t>We used groupdata2 to balance our dataset to ensure that each class has a similar representation,</a:t>
            </a:r>
          </a:p>
          <a:p>
            <a:pPr>
              <a:lnSpc>
                <a:spcPts val="4459"/>
              </a:lnSpc>
            </a:pPr>
            <a:r>
              <a:rPr lang="en-US" sz="3185" spc="-146">
                <a:solidFill>
                  <a:srgbClr val="00694C"/>
                </a:solidFill>
                <a:latin typeface="Times New Roman Medium"/>
              </a:rPr>
              <a:t>which can improve the performance and fairness of the machine learning model.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185" spc="-146">
              <a:solidFill>
                <a:srgbClr val="00694C"/>
              </a:solidFill>
              <a:latin typeface="Times New Roman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2154" y="5783907"/>
            <a:ext cx="11875432" cy="182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4907" spc="-225">
                <a:solidFill>
                  <a:srgbClr val="00694C"/>
                </a:solidFill>
                <a:latin typeface="Times New Roman Medium"/>
              </a:rPr>
              <a:t>technique used is Downsampling</a:t>
            </a:r>
          </a:p>
          <a:p>
            <a:pPr algn="ctr">
              <a:lnSpc>
                <a:spcPts val="4416"/>
              </a:lnSpc>
            </a:pPr>
            <a:endParaRPr lang="en-US" sz="4907" spc="-225">
              <a:solidFill>
                <a:srgbClr val="00694C"/>
              </a:solidFill>
              <a:latin typeface="Times New Roman Medium"/>
            </a:endParaRPr>
          </a:p>
          <a:p>
            <a:pPr marL="0" lvl="1" indent="0" algn="ctr">
              <a:lnSpc>
                <a:spcPts val="4416"/>
              </a:lnSpc>
            </a:pPr>
            <a:endParaRPr lang="en-US" sz="4907" spc="-225">
              <a:solidFill>
                <a:srgbClr val="00694C"/>
              </a:solidFill>
              <a:latin typeface="Times New Roman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9326" y="7148349"/>
            <a:ext cx="15855534" cy="156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9"/>
              </a:lnSpc>
            </a:pPr>
            <a:r>
              <a:rPr lang="en-US" sz="2885" spc="-132">
                <a:solidFill>
                  <a:srgbClr val="00694C"/>
                </a:solidFill>
                <a:latin typeface="Times New Roman Medium"/>
              </a:rPr>
              <a:t>Since our dataset has a large num of observation, it will helps to reduce the number of instances in the majority class to match the number of instances in the minority class.</a:t>
            </a:r>
          </a:p>
          <a:p>
            <a:pPr>
              <a:lnSpc>
                <a:spcPts val="4039"/>
              </a:lnSpc>
              <a:spcBef>
                <a:spcPct val="0"/>
              </a:spcBef>
            </a:pPr>
            <a:endParaRPr lang="en-US" sz="2885" spc="-132">
              <a:solidFill>
                <a:srgbClr val="00694C"/>
              </a:solidFill>
              <a:latin typeface="Times New Roman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194843" cy="1802357"/>
            <a:chOff x="0" y="0"/>
            <a:chExt cx="5545142" cy="520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5142" cy="520678"/>
            </a:xfrm>
            <a:custGeom>
              <a:avLst/>
              <a:gdLst/>
              <a:ahLst/>
              <a:cxnLst/>
              <a:rect l="l" t="t" r="r" b="b"/>
              <a:pathLst>
                <a:path w="5545142" h="520678">
                  <a:moveTo>
                    <a:pt x="3227" y="0"/>
                  </a:moveTo>
                  <a:lnTo>
                    <a:pt x="5541916" y="0"/>
                  </a:lnTo>
                  <a:cubicBezTo>
                    <a:pt x="5542771" y="0"/>
                    <a:pt x="5543592" y="340"/>
                    <a:pt x="5544197" y="945"/>
                  </a:cubicBezTo>
                  <a:cubicBezTo>
                    <a:pt x="5544802" y="1550"/>
                    <a:pt x="5545142" y="2371"/>
                    <a:pt x="5545142" y="3227"/>
                  </a:cubicBezTo>
                  <a:lnTo>
                    <a:pt x="5545142" y="517451"/>
                  </a:lnTo>
                  <a:cubicBezTo>
                    <a:pt x="5545142" y="518307"/>
                    <a:pt x="5544802" y="519127"/>
                    <a:pt x="5544197" y="519733"/>
                  </a:cubicBezTo>
                  <a:cubicBezTo>
                    <a:pt x="5543592" y="520338"/>
                    <a:pt x="5542771" y="520678"/>
                    <a:pt x="5541916" y="520678"/>
                  </a:cubicBezTo>
                  <a:lnTo>
                    <a:pt x="3227" y="520678"/>
                  </a:lnTo>
                  <a:cubicBezTo>
                    <a:pt x="2371" y="520678"/>
                    <a:pt x="1550" y="520338"/>
                    <a:pt x="945" y="519733"/>
                  </a:cubicBezTo>
                  <a:cubicBezTo>
                    <a:pt x="340" y="519127"/>
                    <a:pt x="0" y="518307"/>
                    <a:pt x="0" y="517451"/>
                  </a:cubicBezTo>
                  <a:lnTo>
                    <a:pt x="0" y="3227"/>
                  </a:lnTo>
                  <a:cubicBezTo>
                    <a:pt x="0" y="2371"/>
                    <a:pt x="340" y="1550"/>
                    <a:pt x="945" y="945"/>
                  </a:cubicBezTo>
                  <a:cubicBezTo>
                    <a:pt x="1550" y="340"/>
                    <a:pt x="2371" y="0"/>
                    <a:pt x="322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545142" cy="59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0016" y="3420257"/>
            <a:ext cx="989810" cy="989810"/>
          </a:xfrm>
          <a:custGeom>
            <a:avLst/>
            <a:gdLst/>
            <a:ahLst/>
            <a:cxnLst/>
            <a:rect l="l" t="t" r="r" b="b"/>
            <a:pathLst>
              <a:path w="989810" h="989810">
                <a:moveTo>
                  <a:pt x="0" y="0"/>
                </a:moveTo>
                <a:lnTo>
                  <a:pt x="989810" y="0"/>
                </a:lnTo>
                <a:lnTo>
                  <a:pt x="989810" y="989810"/>
                </a:lnTo>
                <a:lnTo>
                  <a:pt x="0" y="98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112887" y="298544"/>
            <a:ext cx="11373965" cy="11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Feature selection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50016" y="3420257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6" y="0"/>
                </a:lnTo>
                <a:lnTo>
                  <a:pt x="941516" y="941516"/>
                </a:lnTo>
                <a:lnTo>
                  <a:pt x="0" y="94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401722" y="5533062"/>
            <a:ext cx="989810" cy="989810"/>
          </a:xfrm>
          <a:custGeom>
            <a:avLst/>
            <a:gdLst/>
            <a:ahLst/>
            <a:cxnLst/>
            <a:rect l="l" t="t" r="r" b="b"/>
            <a:pathLst>
              <a:path w="989810" h="989810">
                <a:moveTo>
                  <a:pt x="0" y="0"/>
                </a:moveTo>
                <a:lnTo>
                  <a:pt x="989810" y="0"/>
                </a:lnTo>
                <a:lnTo>
                  <a:pt x="989810" y="989811"/>
                </a:lnTo>
                <a:lnTo>
                  <a:pt x="0" y="98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25869" y="5581356"/>
            <a:ext cx="941516" cy="941516"/>
          </a:xfrm>
          <a:custGeom>
            <a:avLst/>
            <a:gdLst/>
            <a:ahLst/>
            <a:cxnLst/>
            <a:rect l="l" t="t" r="r" b="b"/>
            <a:pathLst>
              <a:path w="941516" h="941516">
                <a:moveTo>
                  <a:pt x="0" y="0"/>
                </a:moveTo>
                <a:lnTo>
                  <a:pt x="941516" y="0"/>
                </a:lnTo>
                <a:lnTo>
                  <a:pt x="941516" y="941517"/>
                </a:lnTo>
                <a:lnTo>
                  <a:pt x="0" y="941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648636" y="3540109"/>
            <a:ext cx="13394826" cy="132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We assess the significance of each feature for predicting Global Sales by calculating ROC curve scores and rank them.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8636" y="5766204"/>
            <a:ext cx="14610664" cy="132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1"/>
              </a:lnSpc>
              <a:spcBef>
                <a:spcPct val="0"/>
              </a:spcBef>
            </a:pPr>
            <a:r>
              <a:rPr lang="en-US" sz="3572" spc="-164">
                <a:solidFill>
                  <a:srgbClr val="00694C"/>
                </a:solidFill>
                <a:latin typeface="Times New Roman Medium"/>
              </a:rPr>
              <a:t>Remove the least impactful feature, JP_Sales, based on its low importance score to improve the model's focus on more influential features..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1250"/>
            <a:ext cx="7924800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Classification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1922" y="2714704"/>
            <a:ext cx="10034436" cy="287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694C"/>
                </a:solidFill>
                <a:latin typeface="Times New Roman Bold"/>
              </a:rPr>
              <a:t>Goal:</a:t>
            </a:r>
            <a:r>
              <a:rPr lang="en-US" sz="3999" dirty="0" err="1">
                <a:solidFill>
                  <a:srgbClr val="00694C"/>
                </a:solidFill>
                <a:latin typeface="Times New Roman"/>
              </a:rPr>
              <a:t>The</a:t>
            </a:r>
            <a:r>
              <a:rPr lang="en-US" sz="3999" dirty="0">
                <a:solidFill>
                  <a:srgbClr val="00694C"/>
                </a:solidFill>
                <a:latin typeface="Times New Roman"/>
              </a:rPr>
              <a:t> goal of classification is to build a model or algorithm that can generalize patterns and relationships observed in the training data to make accurate predictions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1922" y="6162477"/>
            <a:ext cx="10034436" cy="216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694C"/>
                </a:solidFill>
                <a:latin typeface="Times New Roman"/>
              </a:rPr>
              <a:t>We trained our model and to predict the </a:t>
            </a:r>
            <a:r>
              <a:rPr lang="en-US" sz="3999" dirty="0" err="1">
                <a:solidFill>
                  <a:srgbClr val="00694C"/>
                </a:solidFill>
                <a:latin typeface="Times New Roman"/>
              </a:rPr>
              <a:t>populariy</a:t>
            </a:r>
            <a:r>
              <a:rPr lang="en-US" sz="3999" dirty="0">
                <a:solidFill>
                  <a:srgbClr val="00694C"/>
                </a:solidFill>
                <a:latin typeface="Times New Roman"/>
              </a:rPr>
              <a:t>-low, medium, high- based on our class label(</a:t>
            </a:r>
            <a:r>
              <a:rPr lang="en-US" sz="3999" dirty="0" err="1">
                <a:solidFill>
                  <a:srgbClr val="00694C"/>
                </a:solidFill>
                <a:latin typeface="Times New Roman"/>
              </a:rPr>
              <a:t>Global_Sales</a:t>
            </a:r>
            <a:r>
              <a:rPr lang="en-US" sz="3999" dirty="0">
                <a:solidFill>
                  <a:srgbClr val="00694C"/>
                </a:solidFill>
                <a:latin typeface="Times New Roman"/>
              </a:rPr>
              <a:t>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53533" y="0"/>
            <a:ext cx="7734467" cy="10287000"/>
            <a:chOff x="0" y="0"/>
            <a:chExt cx="2234387" cy="29717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4387" cy="2971781"/>
            </a:xfrm>
            <a:custGeom>
              <a:avLst/>
              <a:gdLst/>
              <a:ahLst/>
              <a:cxnLst/>
              <a:rect l="l" t="t" r="r" b="b"/>
              <a:pathLst>
                <a:path w="2234387" h="2971781">
                  <a:moveTo>
                    <a:pt x="8008" y="0"/>
                  </a:moveTo>
                  <a:lnTo>
                    <a:pt x="2226380" y="0"/>
                  </a:lnTo>
                  <a:cubicBezTo>
                    <a:pt x="2230802" y="0"/>
                    <a:pt x="2234387" y="3585"/>
                    <a:pt x="2234387" y="8008"/>
                  </a:cubicBezTo>
                  <a:lnTo>
                    <a:pt x="2234387" y="2963774"/>
                  </a:lnTo>
                  <a:cubicBezTo>
                    <a:pt x="2234387" y="2968196"/>
                    <a:pt x="2230802" y="2971781"/>
                    <a:pt x="2226380" y="2971781"/>
                  </a:cubicBezTo>
                  <a:lnTo>
                    <a:pt x="8008" y="2971781"/>
                  </a:lnTo>
                  <a:cubicBezTo>
                    <a:pt x="3585" y="2971781"/>
                    <a:pt x="0" y="2968196"/>
                    <a:pt x="0" y="2963774"/>
                  </a:cubicBezTo>
                  <a:lnTo>
                    <a:pt x="0" y="8008"/>
                  </a:lnTo>
                  <a:cubicBezTo>
                    <a:pt x="0" y="3585"/>
                    <a:pt x="3585" y="0"/>
                    <a:pt x="8008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234387" cy="3047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98439" y="1511655"/>
            <a:ext cx="6937480" cy="6353563"/>
          </a:xfrm>
          <a:custGeom>
            <a:avLst/>
            <a:gdLst/>
            <a:ahLst/>
            <a:cxnLst/>
            <a:rect l="l" t="t" r="r" b="b"/>
            <a:pathLst>
              <a:path w="6937480" h="6353563">
                <a:moveTo>
                  <a:pt x="0" y="0"/>
                </a:moveTo>
                <a:lnTo>
                  <a:pt x="6937480" y="0"/>
                </a:lnTo>
                <a:lnTo>
                  <a:pt x="6937480" y="6353563"/>
                </a:lnTo>
                <a:lnTo>
                  <a:pt x="0" y="635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268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702" y="1114370"/>
            <a:ext cx="8745298" cy="143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"/>
              </a:rPr>
              <a:t>Splitting criteria: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9774" y="2233681"/>
            <a:ext cx="16005426" cy="426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7"/>
              </a:lnSpc>
            </a:pPr>
            <a:endParaRPr dirty="0"/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694C"/>
                </a:solidFill>
                <a:latin typeface="Times New Roman"/>
              </a:rPr>
              <a:t>With percentage-based splitting, we separated our dataset into Training and Test sets. This method ensures that each subset is randomly selected. 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694C"/>
                </a:solidFill>
                <a:latin typeface="Times New Roman Bold"/>
              </a:rPr>
              <a:t>There are three different splitting proportions: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694C"/>
                </a:solidFill>
                <a:latin typeface="Times New Roman"/>
              </a:rPr>
              <a:t> </a:t>
            </a:r>
          </a:p>
          <a:p>
            <a:pPr marL="0" lvl="0" indent="0">
              <a:lnSpc>
                <a:spcPts val="5547"/>
              </a:lnSpc>
              <a:spcBef>
                <a:spcPct val="0"/>
              </a:spcBef>
            </a:pPr>
            <a:endParaRPr lang="en-US" sz="3999" dirty="0">
              <a:solidFill>
                <a:srgbClr val="00694C"/>
              </a:solidFill>
              <a:latin typeface="Times New Rom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973358" y="6125963"/>
            <a:ext cx="3518040" cy="3132316"/>
            <a:chOff x="0" y="0"/>
            <a:chExt cx="1016316" cy="9048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42875"/>
              <a:ext cx="1016316" cy="1047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90% training set</a:t>
              </a:r>
            </a:p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10% testing set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46064" y="6125963"/>
            <a:ext cx="3518040" cy="3132316"/>
            <a:chOff x="0" y="0"/>
            <a:chExt cx="1016316" cy="904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1016316" cy="1047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80% training set</a:t>
              </a:r>
            </a:p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20% testing set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44179" y="6125984"/>
            <a:ext cx="3518040" cy="3132316"/>
            <a:chOff x="0" y="0"/>
            <a:chExt cx="1016316" cy="9048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016316" cy="1000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3700" dirty="0">
                  <a:solidFill>
                    <a:srgbClr val="00694C"/>
                  </a:solidFill>
                  <a:latin typeface="Times New Roman"/>
                </a:rPr>
                <a:t>70% training set</a:t>
              </a:r>
            </a:p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700" dirty="0">
                  <a:solidFill>
                    <a:srgbClr val="00694C"/>
                  </a:solidFill>
                  <a:latin typeface="Times New Roman"/>
                </a:rPr>
                <a:t>30% testing set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5522"/>
            <a:chOff x="0" y="0"/>
            <a:chExt cx="5283167" cy="54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544703"/>
            </a:xfrm>
            <a:custGeom>
              <a:avLst/>
              <a:gdLst/>
              <a:ahLst/>
              <a:cxnLst/>
              <a:rect l="l" t="t" r="r" b="b"/>
              <a:pathLst>
                <a:path w="5283167" h="544703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541316"/>
                  </a:lnTo>
                  <a:cubicBezTo>
                    <a:pt x="5283167" y="543187"/>
                    <a:pt x="5281651" y="544703"/>
                    <a:pt x="5279780" y="544703"/>
                  </a:cubicBezTo>
                  <a:lnTo>
                    <a:pt x="3387" y="544703"/>
                  </a:lnTo>
                  <a:cubicBezTo>
                    <a:pt x="1516" y="544703"/>
                    <a:pt x="0" y="543187"/>
                    <a:pt x="0" y="541316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FBF6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6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93865" y="338677"/>
            <a:ext cx="18875730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Evaluation and comparison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09988" y="2590363"/>
            <a:ext cx="3978695" cy="3105308"/>
            <a:chOff x="0" y="0"/>
            <a:chExt cx="634521" cy="495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4521" cy="495234"/>
            </a:xfrm>
            <a:custGeom>
              <a:avLst/>
              <a:gdLst/>
              <a:ahLst/>
              <a:cxnLst/>
              <a:rect l="l" t="t" r="r" b="b"/>
              <a:pathLst>
                <a:path w="634521" h="495234">
                  <a:moveTo>
                    <a:pt x="19458" y="0"/>
                  </a:moveTo>
                  <a:lnTo>
                    <a:pt x="615063" y="0"/>
                  </a:lnTo>
                  <a:cubicBezTo>
                    <a:pt x="620224" y="0"/>
                    <a:pt x="625173" y="2050"/>
                    <a:pt x="628822" y="5699"/>
                  </a:cubicBezTo>
                  <a:cubicBezTo>
                    <a:pt x="632471" y="9348"/>
                    <a:pt x="634521" y="14298"/>
                    <a:pt x="634521" y="19458"/>
                  </a:cubicBezTo>
                  <a:lnTo>
                    <a:pt x="634521" y="475775"/>
                  </a:lnTo>
                  <a:cubicBezTo>
                    <a:pt x="634521" y="486522"/>
                    <a:pt x="625810" y="495234"/>
                    <a:pt x="615063" y="495234"/>
                  </a:cubicBezTo>
                  <a:lnTo>
                    <a:pt x="19458" y="495234"/>
                  </a:lnTo>
                  <a:cubicBezTo>
                    <a:pt x="8712" y="495234"/>
                    <a:pt x="0" y="486522"/>
                    <a:pt x="0" y="475775"/>
                  </a:cubicBezTo>
                  <a:lnTo>
                    <a:pt x="0" y="19458"/>
                  </a:lnTo>
                  <a:cubicBezTo>
                    <a:pt x="0" y="8712"/>
                    <a:pt x="8712" y="0"/>
                    <a:pt x="19458" y="0"/>
                  </a:cubicBezTo>
                  <a:close/>
                </a:path>
              </a:pathLst>
            </a:custGeom>
            <a:solidFill>
              <a:srgbClr val="EFB1B1"/>
            </a:solidFill>
            <a:ln w="9525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34521" cy="49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71270" y="2590363"/>
            <a:ext cx="3978695" cy="3105308"/>
            <a:chOff x="0" y="0"/>
            <a:chExt cx="634521" cy="495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4521" cy="495234"/>
            </a:xfrm>
            <a:custGeom>
              <a:avLst/>
              <a:gdLst/>
              <a:ahLst/>
              <a:cxnLst/>
              <a:rect l="l" t="t" r="r" b="b"/>
              <a:pathLst>
                <a:path w="634521" h="495234">
                  <a:moveTo>
                    <a:pt x="19458" y="0"/>
                  </a:moveTo>
                  <a:lnTo>
                    <a:pt x="615063" y="0"/>
                  </a:lnTo>
                  <a:cubicBezTo>
                    <a:pt x="620224" y="0"/>
                    <a:pt x="625173" y="2050"/>
                    <a:pt x="628822" y="5699"/>
                  </a:cubicBezTo>
                  <a:cubicBezTo>
                    <a:pt x="632471" y="9348"/>
                    <a:pt x="634521" y="14298"/>
                    <a:pt x="634521" y="19458"/>
                  </a:cubicBezTo>
                  <a:lnTo>
                    <a:pt x="634521" y="475775"/>
                  </a:lnTo>
                  <a:cubicBezTo>
                    <a:pt x="634521" y="486522"/>
                    <a:pt x="625810" y="495234"/>
                    <a:pt x="615063" y="495234"/>
                  </a:cubicBezTo>
                  <a:lnTo>
                    <a:pt x="19458" y="495234"/>
                  </a:lnTo>
                  <a:cubicBezTo>
                    <a:pt x="8712" y="495234"/>
                    <a:pt x="0" y="486522"/>
                    <a:pt x="0" y="475775"/>
                  </a:cubicBezTo>
                  <a:lnTo>
                    <a:pt x="0" y="19458"/>
                  </a:lnTo>
                  <a:cubicBezTo>
                    <a:pt x="0" y="8712"/>
                    <a:pt x="8712" y="0"/>
                    <a:pt x="19458" y="0"/>
                  </a:cubicBezTo>
                  <a:close/>
                </a:path>
              </a:pathLst>
            </a:custGeom>
            <a:solidFill>
              <a:srgbClr val="F8E2A8"/>
            </a:solidFill>
            <a:ln w="9525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34521" cy="49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53414" y="2590363"/>
            <a:ext cx="3978695" cy="3105308"/>
            <a:chOff x="0" y="0"/>
            <a:chExt cx="634521" cy="495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521" cy="495234"/>
            </a:xfrm>
            <a:custGeom>
              <a:avLst/>
              <a:gdLst/>
              <a:ahLst/>
              <a:cxnLst/>
              <a:rect l="l" t="t" r="r" b="b"/>
              <a:pathLst>
                <a:path w="634521" h="495234">
                  <a:moveTo>
                    <a:pt x="19458" y="0"/>
                  </a:moveTo>
                  <a:lnTo>
                    <a:pt x="615063" y="0"/>
                  </a:lnTo>
                  <a:cubicBezTo>
                    <a:pt x="620224" y="0"/>
                    <a:pt x="625173" y="2050"/>
                    <a:pt x="628822" y="5699"/>
                  </a:cubicBezTo>
                  <a:cubicBezTo>
                    <a:pt x="632471" y="9348"/>
                    <a:pt x="634521" y="14298"/>
                    <a:pt x="634521" y="19458"/>
                  </a:cubicBezTo>
                  <a:lnTo>
                    <a:pt x="634521" y="475775"/>
                  </a:lnTo>
                  <a:cubicBezTo>
                    <a:pt x="634521" y="486522"/>
                    <a:pt x="625810" y="495234"/>
                    <a:pt x="615063" y="495234"/>
                  </a:cubicBezTo>
                  <a:lnTo>
                    <a:pt x="19458" y="495234"/>
                  </a:lnTo>
                  <a:cubicBezTo>
                    <a:pt x="8712" y="495234"/>
                    <a:pt x="0" y="486522"/>
                    <a:pt x="0" y="475775"/>
                  </a:cubicBezTo>
                  <a:lnTo>
                    <a:pt x="0" y="19458"/>
                  </a:lnTo>
                  <a:cubicBezTo>
                    <a:pt x="0" y="8712"/>
                    <a:pt x="8712" y="0"/>
                    <a:pt x="19458" y="0"/>
                  </a:cubicBezTo>
                  <a:close/>
                </a:path>
              </a:pathLst>
            </a:custGeom>
            <a:solidFill>
              <a:srgbClr val="B2CFC4"/>
            </a:solidFill>
            <a:ln w="9525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634521" cy="49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4788729"/>
            <a:ext cx="15921265" cy="4464641"/>
            <a:chOff x="0" y="0"/>
            <a:chExt cx="2539120" cy="7120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9120" cy="712020"/>
            </a:xfrm>
            <a:custGeom>
              <a:avLst/>
              <a:gdLst/>
              <a:ahLst/>
              <a:cxnLst/>
              <a:rect l="l" t="t" r="r" b="b"/>
              <a:pathLst>
                <a:path w="2539120" h="712020">
                  <a:moveTo>
                    <a:pt x="4863" y="0"/>
                  </a:moveTo>
                  <a:lnTo>
                    <a:pt x="2534257" y="0"/>
                  </a:lnTo>
                  <a:cubicBezTo>
                    <a:pt x="2536943" y="0"/>
                    <a:pt x="2539120" y="2177"/>
                    <a:pt x="2539120" y="4863"/>
                  </a:cubicBezTo>
                  <a:lnTo>
                    <a:pt x="2539120" y="707157"/>
                  </a:lnTo>
                  <a:cubicBezTo>
                    <a:pt x="2539120" y="709843"/>
                    <a:pt x="2536943" y="712020"/>
                    <a:pt x="2534257" y="712020"/>
                  </a:cubicBezTo>
                  <a:lnTo>
                    <a:pt x="4863" y="712020"/>
                  </a:lnTo>
                  <a:cubicBezTo>
                    <a:pt x="2177" y="712020"/>
                    <a:pt x="0" y="709843"/>
                    <a:pt x="0" y="707157"/>
                  </a:cubicBezTo>
                  <a:lnTo>
                    <a:pt x="0" y="4863"/>
                  </a:lnTo>
                  <a:cubicBezTo>
                    <a:pt x="0" y="2177"/>
                    <a:pt x="2177" y="0"/>
                    <a:pt x="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539120" cy="71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695671"/>
            <a:ext cx="15921265" cy="880716"/>
            <a:chOff x="0" y="0"/>
            <a:chExt cx="2539120" cy="140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39120" cy="140456"/>
            </a:xfrm>
            <a:custGeom>
              <a:avLst/>
              <a:gdLst/>
              <a:ahLst/>
              <a:cxnLst/>
              <a:rect l="l" t="t" r="r" b="b"/>
              <a:pathLst>
                <a:path w="2539120" h="140456">
                  <a:moveTo>
                    <a:pt x="0" y="0"/>
                  </a:moveTo>
                  <a:lnTo>
                    <a:pt x="2539120" y="0"/>
                  </a:lnTo>
                  <a:lnTo>
                    <a:pt x="2539120" y="140456"/>
                  </a:lnTo>
                  <a:lnTo>
                    <a:pt x="0" y="140456"/>
                  </a:lnTo>
                  <a:close/>
                </a:path>
              </a:pathLst>
            </a:custGeom>
            <a:solidFill>
              <a:srgbClr val="37C690">
                <a:alpha val="1490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539120" cy="140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5053414" y="4788729"/>
            <a:ext cx="13896" cy="4464641"/>
          </a:xfrm>
          <a:prstGeom prst="line">
            <a:avLst/>
          </a:prstGeom>
          <a:ln w="19050" cap="flat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7461208"/>
            <a:ext cx="15921265" cy="880716"/>
            <a:chOff x="0" y="0"/>
            <a:chExt cx="2539120" cy="1404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39120" cy="140456"/>
            </a:xfrm>
            <a:custGeom>
              <a:avLst/>
              <a:gdLst/>
              <a:ahLst/>
              <a:cxnLst/>
              <a:rect l="l" t="t" r="r" b="b"/>
              <a:pathLst>
                <a:path w="2539120" h="140456">
                  <a:moveTo>
                    <a:pt x="0" y="0"/>
                  </a:moveTo>
                  <a:lnTo>
                    <a:pt x="2539120" y="0"/>
                  </a:lnTo>
                  <a:lnTo>
                    <a:pt x="2539120" y="140456"/>
                  </a:lnTo>
                  <a:lnTo>
                    <a:pt x="0" y="140456"/>
                  </a:lnTo>
                  <a:close/>
                </a:path>
              </a:pathLst>
            </a:custGeom>
            <a:solidFill>
              <a:srgbClr val="37C690">
                <a:alpha val="1490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2539120" cy="140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159310" y="3219706"/>
            <a:ext cx="3766903" cy="12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2786">
                <a:solidFill>
                  <a:srgbClr val="404040"/>
                </a:solidFill>
                <a:latin typeface="Public Sans Bold"/>
              </a:rPr>
              <a:t>90% training set 10% testing set</a:t>
            </a:r>
          </a:p>
          <a:p>
            <a:pPr marL="0" lvl="0" indent="0" algn="ctr">
              <a:lnSpc>
                <a:spcPts val="3344"/>
              </a:lnSpc>
              <a:spcBef>
                <a:spcPct val="0"/>
              </a:spcBef>
            </a:pPr>
            <a:endParaRPr lang="en-US" sz="2786">
              <a:solidFill>
                <a:srgbClr val="404040"/>
              </a:solidFill>
              <a:latin typeface="Public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92316" y="6789271"/>
            <a:ext cx="3188872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Precision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92316" y="8525645"/>
            <a:ext cx="3188872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Specificity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92316" y="5926570"/>
            <a:ext cx="3188872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Accuracy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92316" y="7717647"/>
            <a:ext cx="3188872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Sensitivity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15884" y="3131224"/>
            <a:ext cx="3766903" cy="12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2786">
                <a:solidFill>
                  <a:srgbClr val="404040"/>
                </a:solidFill>
                <a:latin typeface="Public Sans Bold"/>
              </a:rPr>
              <a:t>80% training set 20% testing set</a:t>
            </a:r>
          </a:p>
          <a:p>
            <a:pPr marL="0" lvl="0" indent="0" algn="ctr">
              <a:lnSpc>
                <a:spcPts val="3344"/>
              </a:lnSpc>
              <a:spcBef>
                <a:spcPct val="0"/>
              </a:spcBef>
            </a:pPr>
            <a:endParaRPr lang="en-US" sz="2786">
              <a:solidFill>
                <a:srgbClr val="404040"/>
              </a:solidFill>
              <a:latin typeface="Public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077166" y="3131224"/>
            <a:ext cx="3766903" cy="12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2786">
                <a:solidFill>
                  <a:srgbClr val="404040"/>
                </a:solidFill>
                <a:latin typeface="Public Sans Bold"/>
              </a:rPr>
              <a:t>70% training set 30% testing set</a:t>
            </a:r>
          </a:p>
          <a:p>
            <a:pPr marL="0" lvl="0" indent="0" algn="ctr">
              <a:lnSpc>
                <a:spcPts val="3344"/>
              </a:lnSpc>
              <a:spcBef>
                <a:spcPct val="0"/>
              </a:spcBef>
            </a:pPr>
            <a:endParaRPr lang="en-US" sz="2786">
              <a:solidFill>
                <a:srgbClr val="404040"/>
              </a:solidFill>
              <a:latin typeface="Public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31524" y="5140605"/>
            <a:ext cx="39749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33" name="AutoShape 33"/>
          <p:cNvSpPr/>
          <p:nvPr/>
        </p:nvSpPr>
        <p:spPr>
          <a:xfrm flipH="1">
            <a:off x="7545910" y="4786323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4" name="AutoShape 34"/>
          <p:cNvSpPr/>
          <p:nvPr/>
        </p:nvSpPr>
        <p:spPr>
          <a:xfrm flipH="1">
            <a:off x="6331507" y="4788729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5" name="AutoShape 35"/>
          <p:cNvSpPr/>
          <p:nvPr/>
        </p:nvSpPr>
        <p:spPr>
          <a:xfrm flipH="1">
            <a:off x="8998673" y="4786352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6" name="AutoShape 36"/>
          <p:cNvSpPr/>
          <p:nvPr/>
        </p:nvSpPr>
        <p:spPr>
          <a:xfrm flipH="1">
            <a:off x="11486064" y="4786294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7" name="AutoShape 37"/>
          <p:cNvSpPr/>
          <p:nvPr/>
        </p:nvSpPr>
        <p:spPr>
          <a:xfrm flipH="1">
            <a:off x="10298283" y="4791164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8" name="AutoShape 38"/>
          <p:cNvSpPr/>
          <p:nvPr/>
        </p:nvSpPr>
        <p:spPr>
          <a:xfrm flipH="1">
            <a:off x="12965448" y="4788787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9" name="AutoShape 39"/>
          <p:cNvSpPr/>
          <p:nvPr/>
        </p:nvSpPr>
        <p:spPr>
          <a:xfrm flipH="1">
            <a:off x="15489690" y="4793629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0" name="AutoShape 40"/>
          <p:cNvSpPr/>
          <p:nvPr/>
        </p:nvSpPr>
        <p:spPr>
          <a:xfrm flipH="1">
            <a:off x="14249589" y="4793600"/>
            <a:ext cx="13896" cy="4464641"/>
          </a:xfrm>
          <a:prstGeom prst="line">
            <a:avLst/>
          </a:prstGeom>
          <a:ln w="19050" cap="flat">
            <a:solidFill>
              <a:srgbClr val="8482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1" name="TextBox 41"/>
          <p:cNvSpPr txBox="1"/>
          <p:nvPr/>
        </p:nvSpPr>
        <p:spPr>
          <a:xfrm>
            <a:off x="9461777" y="5140605"/>
            <a:ext cx="39749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404111" y="5140605"/>
            <a:ext cx="39749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395821" y="5140605"/>
            <a:ext cx="134194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 ratio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362596" y="5140605"/>
            <a:ext cx="134194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 ratio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4328865" y="5140605"/>
            <a:ext cx="1341947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IG ratio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583419" y="5140605"/>
            <a:ext cx="1532465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Gini index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572765" y="5140605"/>
            <a:ext cx="1532465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Gini index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5550285" y="5140605"/>
            <a:ext cx="1532465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Gini index</a:t>
            </a:r>
          </a:p>
          <a:p>
            <a:pPr>
              <a:lnSpc>
                <a:spcPts val="2786"/>
              </a:lnSpc>
            </a:pPr>
            <a:endParaRPr lang="en-US" sz="2322">
              <a:solidFill>
                <a:srgbClr val="404040"/>
              </a:solidFill>
              <a:latin typeface="Public Sans"/>
            </a:endParaRP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320777" y="5910663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73.1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85740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320777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20777" y="8257946"/>
            <a:ext cx="827336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86.5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522863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522863" y="6800548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522863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22863" y="8273616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863115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203366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72.9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43618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883869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224121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72.6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564372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904623" y="5926570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73.9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774627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42.9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208709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42.5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508319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42.7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602700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175484" y="6800548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366225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42.7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5662366" y="6789271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42.8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737767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190029" y="7403855"/>
            <a:ext cx="920161" cy="9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>
              <a:lnSpc>
                <a:spcPts val="2786"/>
              </a:lnSpc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73.2</a:t>
            </a:r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endParaRPr lang="en-US" sz="2322">
              <a:solidFill>
                <a:srgbClr val="404040"/>
              </a:solidFill>
              <a:latin typeface="Public Sans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10438331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73.5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752140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88.0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231525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73.5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384905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73.3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5699726" y="7717647"/>
            <a:ext cx="827336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52.9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737767" y="8273616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86.6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115884" y="8341925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86.6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438331" y="8341925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86.7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1752140" y="8381263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42.4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105230" y="8341925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86.7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478305" y="8341925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86.6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5902850" y="8341925"/>
            <a:ext cx="827336" cy="6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6"/>
              </a:lnSpc>
            </a:pPr>
            <a:endParaRPr/>
          </a:p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322">
                <a:solidFill>
                  <a:srgbClr val="404040"/>
                </a:solidFill>
                <a:latin typeface="Public Sans"/>
              </a:rPr>
              <a:t>50.0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5522"/>
            <a:chOff x="0" y="0"/>
            <a:chExt cx="5283167" cy="54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544703"/>
            </a:xfrm>
            <a:custGeom>
              <a:avLst/>
              <a:gdLst/>
              <a:ahLst/>
              <a:cxnLst/>
              <a:rect l="l" t="t" r="r" b="b"/>
              <a:pathLst>
                <a:path w="5283167" h="544703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541316"/>
                  </a:lnTo>
                  <a:cubicBezTo>
                    <a:pt x="5283167" y="543187"/>
                    <a:pt x="5281651" y="544703"/>
                    <a:pt x="5279780" y="544703"/>
                  </a:cubicBezTo>
                  <a:lnTo>
                    <a:pt x="3387" y="544703"/>
                  </a:lnTo>
                  <a:cubicBezTo>
                    <a:pt x="1516" y="544703"/>
                    <a:pt x="0" y="543187"/>
                    <a:pt x="0" y="541316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FBF6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6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93865" y="338677"/>
            <a:ext cx="18875730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Best tree:IG ratio(80% train,20%test)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3127823"/>
            <a:ext cx="18288000" cy="5539146"/>
          </a:xfrm>
          <a:custGeom>
            <a:avLst/>
            <a:gdLst/>
            <a:ahLst/>
            <a:cxnLst/>
            <a:rect l="l" t="t" r="r" b="b"/>
            <a:pathLst>
              <a:path w="18288000" h="5539146">
                <a:moveTo>
                  <a:pt x="0" y="0"/>
                </a:moveTo>
                <a:lnTo>
                  <a:pt x="18288000" y="0"/>
                </a:lnTo>
                <a:lnTo>
                  <a:pt x="18288000" y="5539147"/>
                </a:lnTo>
                <a:lnTo>
                  <a:pt x="0" y="553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" r="-705" b="-44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3533" y="0"/>
            <a:ext cx="7734467" cy="10287000"/>
            <a:chOff x="0" y="0"/>
            <a:chExt cx="2234387" cy="29717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4387" cy="2971781"/>
            </a:xfrm>
            <a:custGeom>
              <a:avLst/>
              <a:gdLst/>
              <a:ahLst/>
              <a:cxnLst/>
              <a:rect l="l" t="t" r="r" b="b"/>
              <a:pathLst>
                <a:path w="2234387" h="2971781">
                  <a:moveTo>
                    <a:pt x="8008" y="0"/>
                  </a:moveTo>
                  <a:lnTo>
                    <a:pt x="2226380" y="0"/>
                  </a:lnTo>
                  <a:cubicBezTo>
                    <a:pt x="2230802" y="0"/>
                    <a:pt x="2234387" y="3585"/>
                    <a:pt x="2234387" y="8008"/>
                  </a:cubicBezTo>
                  <a:lnTo>
                    <a:pt x="2234387" y="2963774"/>
                  </a:lnTo>
                  <a:cubicBezTo>
                    <a:pt x="2234387" y="2968196"/>
                    <a:pt x="2230802" y="2971781"/>
                    <a:pt x="2226380" y="2971781"/>
                  </a:cubicBezTo>
                  <a:lnTo>
                    <a:pt x="8008" y="2971781"/>
                  </a:lnTo>
                  <a:cubicBezTo>
                    <a:pt x="3585" y="2971781"/>
                    <a:pt x="0" y="2968196"/>
                    <a:pt x="0" y="2963774"/>
                  </a:cubicBezTo>
                  <a:lnTo>
                    <a:pt x="0" y="8008"/>
                  </a:lnTo>
                  <a:cubicBezTo>
                    <a:pt x="0" y="3585"/>
                    <a:pt x="3585" y="0"/>
                    <a:pt x="8008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234387" cy="3047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075690"/>
            <a:ext cx="9272473" cy="42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Semi-Bold"/>
              </a:rPr>
              <a:t>Clustering is a method that groups data points based on their similarities, aiming to uncover patterns, structures, or relationships within a dataset without prior knowledge of existing groups or classes.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0973527" y="2593526"/>
            <a:ext cx="6894479" cy="5396626"/>
          </a:xfrm>
          <a:custGeom>
            <a:avLst/>
            <a:gdLst/>
            <a:ahLst/>
            <a:cxnLst/>
            <a:rect l="l" t="t" r="r" b="b"/>
            <a:pathLst>
              <a:path w="6894479" h="5396626">
                <a:moveTo>
                  <a:pt x="0" y="0"/>
                </a:moveTo>
                <a:lnTo>
                  <a:pt x="6894479" y="0"/>
                </a:lnTo>
                <a:lnTo>
                  <a:pt x="6894479" y="5396627"/>
                </a:lnTo>
                <a:lnTo>
                  <a:pt x="0" y="5396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43" t="-26991" r="-2797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-2229965" y="1394617"/>
            <a:ext cx="11373965" cy="11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4"/>
              </a:lnSpc>
            </a:pPr>
            <a:r>
              <a:rPr lang="en-US" sz="8272" spc="-380">
                <a:solidFill>
                  <a:srgbClr val="00694C"/>
                </a:solidFill>
                <a:latin typeface="Times New Roman Medium"/>
              </a:rPr>
              <a:t>Clustering: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5665" y="2011163"/>
            <a:ext cx="3518040" cy="3132316"/>
            <a:chOff x="0" y="0"/>
            <a:chExt cx="1016316" cy="904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99071" y="2075803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01.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88371" y="2011163"/>
            <a:ext cx="3518040" cy="3132316"/>
            <a:chOff x="0" y="0"/>
            <a:chExt cx="1016316" cy="904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71777" y="2075803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686486" y="2011184"/>
            <a:ext cx="3518040" cy="3132316"/>
            <a:chOff x="0" y="0"/>
            <a:chExt cx="1016316" cy="9048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669892" y="2075825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03.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31104" y="6125963"/>
            <a:ext cx="3518040" cy="3132316"/>
            <a:chOff x="0" y="0"/>
            <a:chExt cx="1016316" cy="9048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14510" y="6190603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04.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76477" y="6125963"/>
            <a:ext cx="3714264" cy="3132316"/>
            <a:chOff x="0" y="0"/>
            <a:chExt cx="1073003" cy="9048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3003" cy="904886"/>
            </a:xfrm>
            <a:custGeom>
              <a:avLst/>
              <a:gdLst/>
              <a:ahLst/>
              <a:cxnLst/>
              <a:rect l="l" t="t" r="r" b="b"/>
              <a:pathLst>
                <a:path w="1073003" h="904886">
                  <a:moveTo>
                    <a:pt x="16675" y="0"/>
                  </a:moveTo>
                  <a:lnTo>
                    <a:pt x="1056328" y="0"/>
                  </a:lnTo>
                  <a:cubicBezTo>
                    <a:pt x="1065537" y="0"/>
                    <a:pt x="1073003" y="7466"/>
                    <a:pt x="1073003" y="16675"/>
                  </a:cubicBezTo>
                  <a:lnTo>
                    <a:pt x="1073003" y="888211"/>
                  </a:lnTo>
                  <a:cubicBezTo>
                    <a:pt x="1073003" y="897420"/>
                    <a:pt x="1065537" y="904886"/>
                    <a:pt x="1056328" y="904886"/>
                  </a:cubicBezTo>
                  <a:lnTo>
                    <a:pt x="16675" y="904886"/>
                  </a:lnTo>
                  <a:cubicBezTo>
                    <a:pt x="7466" y="904886"/>
                    <a:pt x="0" y="897420"/>
                    <a:pt x="0" y="888211"/>
                  </a:cubicBezTo>
                  <a:lnTo>
                    <a:pt x="0" y="16675"/>
                  </a:lnTo>
                  <a:cubicBezTo>
                    <a:pt x="0" y="7466"/>
                    <a:pt x="7466" y="0"/>
                    <a:pt x="1667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073003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59883" y="6190603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05.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14640" y="6125984"/>
            <a:ext cx="3518040" cy="3132316"/>
            <a:chOff x="0" y="0"/>
            <a:chExt cx="1016316" cy="9048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98046" y="6190625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06.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77649" y="3249761"/>
            <a:ext cx="1892845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694C"/>
                </a:solidFill>
                <a:latin typeface="Times New Roman Bold"/>
              </a:rPr>
              <a:t>Problem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18470" y="3249761"/>
            <a:ext cx="1068784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57609" y="348466"/>
            <a:ext cx="9779565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Outline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69421" y="3030686"/>
            <a:ext cx="2752170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Data graphs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2571" y="7145465"/>
            <a:ext cx="3135105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Data pre-proccessing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70494" y="7497857"/>
            <a:ext cx="3522796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Classification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05140" y="7447057"/>
            <a:ext cx="3135105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Clustering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556580" y="6033299"/>
            <a:ext cx="3518040" cy="3132316"/>
            <a:chOff x="0" y="0"/>
            <a:chExt cx="1016316" cy="9048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16316" cy="904886"/>
            </a:xfrm>
            <a:custGeom>
              <a:avLst/>
              <a:gdLst/>
              <a:ahLst/>
              <a:cxnLst/>
              <a:rect l="l" t="t" r="r" b="b"/>
              <a:pathLst>
                <a:path w="1016316" h="904886">
                  <a:moveTo>
                    <a:pt x="17605" y="0"/>
                  </a:moveTo>
                  <a:lnTo>
                    <a:pt x="998711" y="0"/>
                  </a:lnTo>
                  <a:cubicBezTo>
                    <a:pt x="1008434" y="0"/>
                    <a:pt x="1016316" y="7882"/>
                    <a:pt x="1016316" y="17605"/>
                  </a:cubicBezTo>
                  <a:lnTo>
                    <a:pt x="1016316" y="887281"/>
                  </a:lnTo>
                  <a:cubicBezTo>
                    <a:pt x="1016316" y="891950"/>
                    <a:pt x="1014462" y="896428"/>
                    <a:pt x="1011160" y="899729"/>
                  </a:cubicBezTo>
                  <a:cubicBezTo>
                    <a:pt x="1007858" y="903031"/>
                    <a:pt x="1003380" y="904886"/>
                    <a:pt x="998711" y="904886"/>
                  </a:cubicBezTo>
                  <a:lnTo>
                    <a:pt x="17605" y="904886"/>
                  </a:lnTo>
                  <a:cubicBezTo>
                    <a:pt x="12936" y="904886"/>
                    <a:pt x="8458" y="903031"/>
                    <a:pt x="5156" y="899729"/>
                  </a:cubicBezTo>
                  <a:cubicBezTo>
                    <a:pt x="1855" y="896428"/>
                    <a:pt x="0" y="891950"/>
                    <a:pt x="0" y="887281"/>
                  </a:cubicBezTo>
                  <a:lnTo>
                    <a:pt x="0" y="17605"/>
                  </a:lnTo>
                  <a:cubicBezTo>
                    <a:pt x="0" y="12936"/>
                    <a:pt x="1855" y="8458"/>
                    <a:pt x="5156" y="5156"/>
                  </a:cubicBezTo>
                  <a:cubicBezTo>
                    <a:pt x="8458" y="1855"/>
                    <a:pt x="12936" y="0"/>
                    <a:pt x="176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016316" cy="9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539986" y="6097940"/>
            <a:ext cx="1551228" cy="1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920"/>
              </a:lnSpc>
            </a:pPr>
            <a:r>
              <a:rPr lang="en-US" sz="7689" spc="-353">
                <a:solidFill>
                  <a:srgbClr val="00694C"/>
                </a:solidFill>
                <a:latin typeface="Times New Roman Medium"/>
              </a:rPr>
              <a:t>07.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48048" y="7447057"/>
            <a:ext cx="3135105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Bold"/>
              </a:rPr>
              <a:t>Findings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5522"/>
            <a:chOff x="0" y="0"/>
            <a:chExt cx="5283167" cy="54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544703"/>
            </a:xfrm>
            <a:custGeom>
              <a:avLst/>
              <a:gdLst/>
              <a:ahLst/>
              <a:cxnLst/>
              <a:rect l="l" t="t" r="r" b="b"/>
              <a:pathLst>
                <a:path w="5283167" h="544703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541316"/>
                  </a:lnTo>
                  <a:cubicBezTo>
                    <a:pt x="5283167" y="543187"/>
                    <a:pt x="5281651" y="544703"/>
                    <a:pt x="5279780" y="544703"/>
                  </a:cubicBezTo>
                  <a:lnTo>
                    <a:pt x="3387" y="544703"/>
                  </a:lnTo>
                  <a:cubicBezTo>
                    <a:pt x="1516" y="544703"/>
                    <a:pt x="0" y="543187"/>
                    <a:pt x="0" y="541316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FBF6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6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7159" y="3015348"/>
            <a:ext cx="8704022" cy="5377842"/>
          </a:xfrm>
          <a:custGeom>
            <a:avLst/>
            <a:gdLst/>
            <a:ahLst/>
            <a:cxnLst/>
            <a:rect l="l" t="t" r="r" b="b"/>
            <a:pathLst>
              <a:path w="8704022" h="5377842">
                <a:moveTo>
                  <a:pt x="0" y="0"/>
                </a:moveTo>
                <a:lnTo>
                  <a:pt x="8704022" y="0"/>
                </a:lnTo>
                <a:lnTo>
                  <a:pt x="8704022" y="5377842"/>
                </a:lnTo>
                <a:lnTo>
                  <a:pt x="0" y="5377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338708" y="3015348"/>
            <a:ext cx="8704022" cy="5377842"/>
          </a:xfrm>
          <a:custGeom>
            <a:avLst/>
            <a:gdLst/>
            <a:ahLst/>
            <a:cxnLst/>
            <a:rect l="l" t="t" r="r" b="b"/>
            <a:pathLst>
              <a:path w="8704022" h="5377842">
                <a:moveTo>
                  <a:pt x="0" y="0"/>
                </a:moveTo>
                <a:lnTo>
                  <a:pt x="8704022" y="0"/>
                </a:lnTo>
                <a:lnTo>
                  <a:pt x="8704022" y="5377842"/>
                </a:lnTo>
                <a:lnTo>
                  <a:pt x="0" y="5377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329835" y="8502650"/>
            <a:ext cx="4404778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Semi-Bold"/>
              </a:rPr>
              <a:t>1-Elbow method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3071" y="8502650"/>
            <a:ext cx="6775295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Semi-Bold"/>
              </a:rPr>
              <a:t>2- Average silhouette width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9157" y="424616"/>
            <a:ext cx="18875730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Choosen optimal number of clusters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5522"/>
            <a:chOff x="0" y="0"/>
            <a:chExt cx="5283167" cy="54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544703"/>
            </a:xfrm>
            <a:custGeom>
              <a:avLst/>
              <a:gdLst/>
              <a:ahLst/>
              <a:cxnLst/>
              <a:rect l="l" t="t" r="r" b="b"/>
              <a:pathLst>
                <a:path w="5283167" h="544703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541316"/>
                  </a:lnTo>
                  <a:cubicBezTo>
                    <a:pt x="5283167" y="543187"/>
                    <a:pt x="5281651" y="544703"/>
                    <a:pt x="5279780" y="544703"/>
                  </a:cubicBezTo>
                  <a:lnTo>
                    <a:pt x="3387" y="544703"/>
                  </a:lnTo>
                  <a:cubicBezTo>
                    <a:pt x="1516" y="544703"/>
                    <a:pt x="0" y="543187"/>
                    <a:pt x="0" y="541316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FBF6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6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1671" y="2244439"/>
            <a:ext cx="17144657" cy="7762976"/>
          </a:xfrm>
          <a:custGeom>
            <a:avLst/>
            <a:gdLst/>
            <a:ahLst/>
            <a:cxnLst/>
            <a:rect l="l" t="t" r="r" b="b"/>
            <a:pathLst>
              <a:path w="17144657" h="7762976">
                <a:moveTo>
                  <a:pt x="0" y="0"/>
                </a:moveTo>
                <a:lnTo>
                  <a:pt x="17144658" y="0"/>
                </a:lnTo>
                <a:lnTo>
                  <a:pt x="17144658" y="7762975"/>
                </a:lnTo>
                <a:lnTo>
                  <a:pt x="0" y="776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-293865" y="338677"/>
            <a:ext cx="18875730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Evaluation and comparison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615" y="2958361"/>
            <a:ext cx="16209544" cy="5841351"/>
            <a:chOff x="0" y="0"/>
            <a:chExt cx="3613994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994" cy="1302357"/>
            </a:xfrm>
            <a:custGeom>
              <a:avLst/>
              <a:gdLst/>
              <a:ahLst/>
              <a:cxnLst/>
              <a:rect l="l" t="t" r="r" b="b"/>
              <a:pathLst>
                <a:path w="3613994" h="1302357">
                  <a:moveTo>
                    <a:pt x="3821" y="0"/>
                  </a:moveTo>
                  <a:lnTo>
                    <a:pt x="3610173" y="0"/>
                  </a:lnTo>
                  <a:cubicBezTo>
                    <a:pt x="3612283" y="0"/>
                    <a:pt x="3613994" y="1711"/>
                    <a:pt x="3613994" y="3821"/>
                  </a:cubicBezTo>
                  <a:lnTo>
                    <a:pt x="3613994" y="1298536"/>
                  </a:lnTo>
                  <a:cubicBezTo>
                    <a:pt x="3613994" y="1300646"/>
                    <a:pt x="3612283" y="1302357"/>
                    <a:pt x="3610173" y="1302357"/>
                  </a:cubicBezTo>
                  <a:lnTo>
                    <a:pt x="3821" y="1302357"/>
                  </a:lnTo>
                  <a:cubicBezTo>
                    <a:pt x="1711" y="1302357"/>
                    <a:pt x="0" y="1300646"/>
                    <a:pt x="0" y="1298536"/>
                  </a:cubicBezTo>
                  <a:lnTo>
                    <a:pt x="0" y="3821"/>
                  </a:lnTo>
                  <a:cubicBezTo>
                    <a:pt x="0" y="1711"/>
                    <a:pt x="1711" y="0"/>
                    <a:pt x="3821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13994" cy="1378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6775" y="1949592"/>
            <a:ext cx="2373385" cy="1790827"/>
          </a:xfrm>
          <a:custGeom>
            <a:avLst/>
            <a:gdLst/>
            <a:ahLst/>
            <a:cxnLst/>
            <a:rect l="l" t="t" r="r" b="b"/>
            <a:pathLst>
              <a:path w="2373385" h="1790827">
                <a:moveTo>
                  <a:pt x="0" y="0"/>
                </a:moveTo>
                <a:lnTo>
                  <a:pt x="2373384" y="0"/>
                </a:lnTo>
                <a:lnTo>
                  <a:pt x="2373384" y="1790827"/>
                </a:lnTo>
                <a:lnTo>
                  <a:pt x="0" y="179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22615" y="620048"/>
            <a:ext cx="16040100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3798093"/>
            <a:ext cx="15797790" cy="134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00694C"/>
                </a:solidFill>
                <a:latin typeface="Times New Roman Semi-Bold"/>
              </a:rPr>
              <a:t>we found that classification is better suited for our main goal which  is predicting the popularity of games.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5896427"/>
            <a:ext cx="15797790" cy="19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00694C"/>
                </a:solidFill>
                <a:latin typeface="Times New Roman Semi-Bold"/>
              </a:rPr>
              <a:t>On the other side, clustering, while having its benefits, faced challenges in defining popularity levels because of the overlap and ambiguity among clusters make it unfit for predicting a game’s popularity.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5522"/>
            <a:chOff x="0" y="0"/>
            <a:chExt cx="5283167" cy="54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544703"/>
            </a:xfrm>
            <a:custGeom>
              <a:avLst/>
              <a:gdLst/>
              <a:ahLst/>
              <a:cxnLst/>
              <a:rect l="l" t="t" r="r" b="b"/>
              <a:pathLst>
                <a:path w="5283167" h="544703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541316"/>
                  </a:lnTo>
                  <a:cubicBezTo>
                    <a:pt x="5283167" y="543187"/>
                    <a:pt x="5281651" y="544703"/>
                    <a:pt x="5279780" y="544703"/>
                  </a:cubicBezTo>
                  <a:lnTo>
                    <a:pt x="3387" y="544703"/>
                  </a:lnTo>
                  <a:cubicBezTo>
                    <a:pt x="1516" y="544703"/>
                    <a:pt x="0" y="543187"/>
                    <a:pt x="0" y="541316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FBF6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6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93865" y="338677"/>
            <a:ext cx="18875730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675" y="6220895"/>
            <a:ext cx="19170934" cy="429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https://www.datanovia.com/en/lessons/determining-the-optimal-number-of-clusters-3-must-know-methods/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https://towardsdatascience.com/clustering-analysis-in-r-using-k-means-73eca4fb7967 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https://www.r-bloggers.com/2021/04/cluster-analysis-in-r/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https://rpubs.com/camguild/803096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https://rpubs.com/kjmazidi/195428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https://rpubs.com/njvijay/148</a:t>
            </a:r>
          </a:p>
          <a:p>
            <a:pPr marL="587869" lvl="1" indent="-293934">
              <a:lnSpc>
                <a:spcPts val="4220"/>
              </a:lnSpc>
              <a:buFont typeface="Arial"/>
              <a:buChar char="•"/>
            </a:pPr>
            <a:r>
              <a:rPr lang="en-US" sz="2722">
                <a:solidFill>
                  <a:srgbClr val="00694C"/>
                </a:solidFill>
                <a:latin typeface="Times New Roman"/>
              </a:rPr>
              <a:t>https://www.rdocumentation.org/packages/groupdata2/versions/1.1.2 </a:t>
            </a:r>
          </a:p>
          <a:p>
            <a:pPr>
              <a:lnSpc>
                <a:spcPts val="4220"/>
              </a:lnSpc>
            </a:pPr>
            <a:endParaRPr lang="en-US" sz="2722">
              <a:solidFill>
                <a:srgbClr val="00694C"/>
              </a:solidFill>
              <a:latin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0675" y="2018896"/>
            <a:ext cx="17669077" cy="483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https://methodenlehre.github.io/SGSCLM-R-course/index.html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https://youtu.be/kkhdpB4dNg0?si=OQodRxZckv40DIUs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 https://youtu.be/yVBj-D7zjgY?si=AARc78sUJWohKHYT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https://www.onlinemathlearning.com/scatter-plots.html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https://www.statology.org/how-to-normalize-data-in-r/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https://jtr13.github.io/cc21fall2/feature-selection-in-r.html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https://www.rdocumentation.org/packages/arules/versions/1.7-6/topics/discretize</a:t>
            </a:r>
          </a:p>
          <a:p>
            <a:pPr marL="588037" lvl="1" indent="-294019">
              <a:lnSpc>
                <a:spcPts val="4221"/>
              </a:lnSpc>
              <a:buFont typeface="Arial"/>
              <a:buChar char="•"/>
            </a:pPr>
            <a:r>
              <a:rPr lang="en-US" sz="2723">
                <a:solidFill>
                  <a:srgbClr val="00694C"/>
                </a:solidFill>
                <a:latin typeface="Times New Roman"/>
              </a:rPr>
              <a:t>https://afit-r.github.io/kmeans_clustering</a:t>
            </a:r>
          </a:p>
          <a:p>
            <a:pPr>
              <a:lnSpc>
                <a:spcPts val="4221"/>
              </a:lnSpc>
            </a:pPr>
            <a:endParaRPr lang="en-US" sz="2723">
              <a:solidFill>
                <a:srgbClr val="00694C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49128" y="5815567"/>
            <a:ext cx="10389743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spc="-183">
                <a:solidFill>
                  <a:srgbClr val="00694C"/>
                </a:solidFill>
                <a:latin typeface="Times New Roman Medium"/>
              </a:rPr>
              <a:t>Aljawhara Mansour Aldhayan - 443200433</a:t>
            </a:r>
          </a:p>
          <a:p>
            <a:pPr algn="ctr">
              <a:lnSpc>
                <a:spcPts val="3599"/>
              </a:lnSpc>
            </a:pPr>
            <a:endParaRPr lang="en-US" sz="3999" spc="-183">
              <a:solidFill>
                <a:srgbClr val="00694C"/>
              </a:solidFill>
              <a:latin typeface="Times New Roman Medium"/>
            </a:endParaRPr>
          </a:p>
          <a:p>
            <a:pPr algn="ctr">
              <a:lnSpc>
                <a:spcPts val="3599"/>
              </a:lnSpc>
            </a:pPr>
            <a:r>
              <a:rPr lang="en-US" sz="3999" spc="-183">
                <a:solidFill>
                  <a:srgbClr val="00694C"/>
                </a:solidFill>
                <a:latin typeface="Times New Roman Medium"/>
              </a:rPr>
              <a:t>Duna Alabdulaziz -443200258</a:t>
            </a:r>
          </a:p>
          <a:p>
            <a:pPr algn="ctr">
              <a:lnSpc>
                <a:spcPts val="3599"/>
              </a:lnSpc>
            </a:pPr>
            <a:endParaRPr lang="en-US" sz="3999" spc="-183">
              <a:solidFill>
                <a:srgbClr val="00694C"/>
              </a:solidFill>
              <a:latin typeface="Times New Roman Medium"/>
            </a:endParaRPr>
          </a:p>
          <a:p>
            <a:pPr algn="ctr">
              <a:lnSpc>
                <a:spcPts val="3599"/>
              </a:lnSpc>
            </a:pPr>
            <a:r>
              <a:rPr lang="en-US" sz="3999" spc="-183">
                <a:solidFill>
                  <a:srgbClr val="00694C"/>
                </a:solidFill>
                <a:latin typeface="Times New Roman Medium"/>
              </a:rPr>
              <a:t>Lama Alenzi - 443200881</a:t>
            </a:r>
          </a:p>
          <a:p>
            <a:pPr algn="ctr">
              <a:lnSpc>
                <a:spcPts val="3599"/>
              </a:lnSpc>
            </a:pPr>
            <a:endParaRPr lang="en-US" sz="3999" spc="-183">
              <a:solidFill>
                <a:srgbClr val="00694C"/>
              </a:solidFill>
              <a:latin typeface="Times New Roman Medium"/>
            </a:endParaRPr>
          </a:p>
          <a:p>
            <a:pPr algn="ctr">
              <a:lnSpc>
                <a:spcPts val="3599"/>
              </a:lnSpc>
            </a:pPr>
            <a:r>
              <a:rPr lang="en-US" sz="3999" spc="-183">
                <a:solidFill>
                  <a:srgbClr val="00694C"/>
                </a:solidFill>
                <a:latin typeface="Times New Roman Medium"/>
              </a:rPr>
              <a:t>Ghala Alotaibi- 443200504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54248" y="4428874"/>
            <a:ext cx="9179504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Times New Roman Medium"/>
              </a:rPr>
              <a:t>Group members: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1507" y="1223408"/>
            <a:ext cx="12504984" cy="151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694C"/>
                </a:solidFill>
                <a:latin typeface="Times New Roman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04517" y="0"/>
            <a:ext cx="6883483" cy="10481708"/>
            <a:chOff x="0" y="0"/>
            <a:chExt cx="1988549" cy="3028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8549" cy="3028030"/>
            </a:xfrm>
            <a:custGeom>
              <a:avLst/>
              <a:gdLst/>
              <a:ahLst/>
              <a:cxnLst/>
              <a:rect l="l" t="t" r="r" b="b"/>
              <a:pathLst>
                <a:path w="1988549" h="3028030">
                  <a:moveTo>
                    <a:pt x="8998" y="0"/>
                  </a:moveTo>
                  <a:lnTo>
                    <a:pt x="1979551" y="0"/>
                  </a:lnTo>
                  <a:cubicBezTo>
                    <a:pt x="1981938" y="0"/>
                    <a:pt x="1984226" y="948"/>
                    <a:pt x="1985914" y="2635"/>
                  </a:cubicBezTo>
                  <a:cubicBezTo>
                    <a:pt x="1987601" y="4323"/>
                    <a:pt x="1988549" y="6611"/>
                    <a:pt x="1988549" y="8998"/>
                  </a:cubicBezTo>
                  <a:lnTo>
                    <a:pt x="1988549" y="3019032"/>
                  </a:lnTo>
                  <a:cubicBezTo>
                    <a:pt x="1988549" y="3021418"/>
                    <a:pt x="1987601" y="3023707"/>
                    <a:pt x="1985914" y="3025395"/>
                  </a:cubicBezTo>
                  <a:cubicBezTo>
                    <a:pt x="1984226" y="3027082"/>
                    <a:pt x="1981938" y="3028030"/>
                    <a:pt x="1979551" y="3028030"/>
                  </a:cubicBezTo>
                  <a:lnTo>
                    <a:pt x="8998" y="3028030"/>
                  </a:lnTo>
                  <a:cubicBezTo>
                    <a:pt x="6611" y="3028030"/>
                    <a:pt x="4323" y="3027082"/>
                    <a:pt x="2635" y="3025395"/>
                  </a:cubicBezTo>
                  <a:cubicBezTo>
                    <a:pt x="948" y="3023707"/>
                    <a:pt x="0" y="3021418"/>
                    <a:pt x="0" y="3019032"/>
                  </a:cubicBezTo>
                  <a:lnTo>
                    <a:pt x="0" y="8998"/>
                  </a:lnTo>
                  <a:cubicBezTo>
                    <a:pt x="0" y="6611"/>
                    <a:pt x="948" y="4323"/>
                    <a:pt x="2635" y="2635"/>
                  </a:cubicBezTo>
                  <a:cubicBezTo>
                    <a:pt x="4323" y="948"/>
                    <a:pt x="6611" y="0"/>
                    <a:pt x="8998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988549" cy="3104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35456" y="1791429"/>
            <a:ext cx="5848764" cy="6012748"/>
          </a:xfrm>
          <a:custGeom>
            <a:avLst/>
            <a:gdLst/>
            <a:ahLst/>
            <a:cxnLst/>
            <a:rect l="l" t="t" r="r" b="b"/>
            <a:pathLst>
              <a:path w="5848764" h="6012748">
                <a:moveTo>
                  <a:pt x="0" y="0"/>
                </a:moveTo>
                <a:lnTo>
                  <a:pt x="5848764" y="0"/>
                </a:lnTo>
                <a:lnTo>
                  <a:pt x="5848764" y="6012748"/>
                </a:lnTo>
                <a:lnTo>
                  <a:pt x="0" y="601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06833" y="2686274"/>
            <a:ext cx="10602976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694C"/>
                </a:solidFill>
                <a:latin typeface="Times New Roman Semi-Bold"/>
              </a:rPr>
              <a:t>We live in a time when video games are extremely popular. The global video game market continues to grow year-on-year, and the industry is now valued at over $100 billion worldwide.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00694C"/>
              </a:solidFill>
              <a:latin typeface="Times New Roman Semi-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 Semi-Bold"/>
              </a:rPr>
              <a:t>Using data mining techniques we can predict the popularity of upcoming games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375437" y="1111195"/>
            <a:ext cx="9779565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Problem: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782517" y="4926377"/>
            <a:ext cx="2157616" cy="1209376"/>
            <a:chOff x="0" y="0"/>
            <a:chExt cx="493713" cy="276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Rank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08833" y="922214"/>
            <a:ext cx="9779565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975" y="2572776"/>
            <a:ext cx="5077538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694C"/>
                </a:solidFill>
                <a:latin typeface="Times New Roman Bold"/>
              </a:rPr>
              <a:t>Our data consists of: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6486" y="3340394"/>
            <a:ext cx="13860208" cy="128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066" lvl="1" indent="-379533">
              <a:lnSpc>
                <a:spcPts val="4922"/>
              </a:lnSpc>
              <a:buFont typeface="Arial"/>
              <a:buChar char="•"/>
            </a:pPr>
            <a:r>
              <a:rPr lang="en-US" sz="3515" dirty="0">
                <a:solidFill>
                  <a:srgbClr val="00694C"/>
                </a:solidFill>
                <a:latin typeface="Times New Roman"/>
              </a:rPr>
              <a:t>16598 observation</a:t>
            </a:r>
          </a:p>
          <a:p>
            <a:pPr marL="759066" lvl="1" indent="-379533">
              <a:lnSpc>
                <a:spcPts val="4922"/>
              </a:lnSpc>
              <a:buFont typeface="Arial"/>
              <a:buChar char="•"/>
            </a:pPr>
            <a:r>
              <a:rPr lang="en-US" sz="3515" dirty="0">
                <a:solidFill>
                  <a:srgbClr val="00694C"/>
                </a:solidFill>
                <a:latin typeface="Times New Roman"/>
              </a:rPr>
              <a:t>11 </a:t>
            </a:r>
            <a:r>
              <a:rPr lang="en-US" sz="3515" dirty="0" err="1">
                <a:solidFill>
                  <a:srgbClr val="00694C"/>
                </a:solidFill>
                <a:latin typeface="Times New Roman"/>
              </a:rPr>
              <a:t>attibute</a:t>
            </a:r>
            <a:r>
              <a:rPr lang="en-US" sz="3515" dirty="0">
                <a:solidFill>
                  <a:srgbClr val="00694C"/>
                </a:solidFill>
                <a:latin typeface="Times New Roman"/>
              </a:rPr>
              <a:t> which are: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593" y="7806710"/>
            <a:ext cx="1959007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694C"/>
                </a:solidFill>
                <a:latin typeface="Times New Roman Bold"/>
              </a:rPr>
              <a:t>Source: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4084" y="8552769"/>
            <a:ext cx="1667155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694C"/>
                </a:solidFill>
                <a:latin typeface="Times New Roman"/>
              </a:rPr>
              <a:t>Kaggle,</a:t>
            </a:r>
            <a:r>
              <a:rPr lang="en-US" sz="3999" u="sng">
                <a:solidFill>
                  <a:srgbClr val="00694C"/>
                </a:solidFill>
                <a:latin typeface="Times New Roman"/>
                <a:hlinkClick r:id="rId4" tooltip="https://www.kaggle.com/datasets/gregorut/videogamesales"/>
              </a:rPr>
              <a:t>https://www.kaggle.com/datasets/gregorut/videogamesales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91897" y="4947798"/>
            <a:ext cx="2157616" cy="1209376"/>
            <a:chOff x="0" y="0"/>
            <a:chExt cx="493713" cy="276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Name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00336" y="4947798"/>
            <a:ext cx="2157616" cy="1209376"/>
            <a:chOff x="0" y="0"/>
            <a:chExt cx="493713" cy="276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Platform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08775" y="4947798"/>
            <a:ext cx="2157616" cy="1209376"/>
            <a:chOff x="0" y="0"/>
            <a:chExt cx="493713" cy="276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Year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17214" y="4947798"/>
            <a:ext cx="2157616" cy="1209376"/>
            <a:chOff x="0" y="0"/>
            <a:chExt cx="493713" cy="276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Genre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25653" y="4947798"/>
            <a:ext cx="2157616" cy="1209376"/>
            <a:chOff x="0" y="0"/>
            <a:chExt cx="493713" cy="276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Publisher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23588" y="6332586"/>
            <a:ext cx="2157616" cy="1209376"/>
            <a:chOff x="0" y="0"/>
            <a:chExt cx="493713" cy="276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493713" cy="391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694C"/>
                  </a:solidFill>
                  <a:latin typeface="Times New Roman"/>
                </a:rPr>
                <a:t>Global_Sales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58212" y="6332586"/>
            <a:ext cx="2157616" cy="1209376"/>
            <a:chOff x="0" y="0"/>
            <a:chExt cx="493713" cy="2767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NA_Sales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90337" y="6332586"/>
            <a:ext cx="2157616" cy="1209376"/>
            <a:chOff x="0" y="0"/>
            <a:chExt cx="493713" cy="276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EU_Sales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79144" y="6332586"/>
            <a:ext cx="2157616" cy="1209376"/>
            <a:chOff x="0" y="0"/>
            <a:chExt cx="493713" cy="276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42875"/>
              <a:ext cx="493713" cy="419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694C"/>
                  </a:solidFill>
                  <a:latin typeface="Times New Roman"/>
                </a:rPr>
                <a:t>JP_Sales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738406" y="6332586"/>
            <a:ext cx="2157616" cy="1209376"/>
            <a:chOff x="0" y="0"/>
            <a:chExt cx="493713" cy="276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3713" cy="276733"/>
            </a:xfrm>
            <a:custGeom>
              <a:avLst/>
              <a:gdLst/>
              <a:ahLst/>
              <a:cxnLst/>
              <a:rect l="l" t="t" r="r" b="b"/>
              <a:pathLst>
                <a:path w="493713" h="276733">
                  <a:moveTo>
                    <a:pt x="0" y="0"/>
                  </a:moveTo>
                  <a:lnTo>
                    <a:pt x="493713" y="0"/>
                  </a:lnTo>
                  <a:lnTo>
                    <a:pt x="493713" y="276733"/>
                  </a:lnTo>
                  <a:lnTo>
                    <a:pt x="0" y="276733"/>
                  </a:ln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23825"/>
              <a:ext cx="493713" cy="400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0694C"/>
                  </a:solidFill>
                  <a:latin typeface="Times New Roman"/>
                </a:rPr>
                <a:t>Other_Sales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3533" y="0"/>
            <a:ext cx="7734467" cy="10481708"/>
            <a:chOff x="0" y="0"/>
            <a:chExt cx="2234387" cy="3028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4387" cy="3028030"/>
            </a:xfrm>
            <a:custGeom>
              <a:avLst/>
              <a:gdLst/>
              <a:ahLst/>
              <a:cxnLst/>
              <a:rect l="l" t="t" r="r" b="b"/>
              <a:pathLst>
                <a:path w="2234387" h="3028030">
                  <a:moveTo>
                    <a:pt x="8008" y="0"/>
                  </a:moveTo>
                  <a:lnTo>
                    <a:pt x="2226380" y="0"/>
                  </a:lnTo>
                  <a:cubicBezTo>
                    <a:pt x="2230802" y="0"/>
                    <a:pt x="2234387" y="3585"/>
                    <a:pt x="2234387" y="8008"/>
                  </a:cubicBezTo>
                  <a:lnTo>
                    <a:pt x="2234387" y="3020022"/>
                  </a:lnTo>
                  <a:cubicBezTo>
                    <a:pt x="2234387" y="3024445"/>
                    <a:pt x="2230802" y="3028030"/>
                    <a:pt x="2226380" y="3028030"/>
                  </a:cubicBezTo>
                  <a:lnTo>
                    <a:pt x="8008" y="3028030"/>
                  </a:lnTo>
                  <a:cubicBezTo>
                    <a:pt x="3585" y="3028030"/>
                    <a:pt x="0" y="3024445"/>
                    <a:pt x="0" y="3020022"/>
                  </a:cubicBezTo>
                  <a:lnTo>
                    <a:pt x="0" y="8008"/>
                  </a:lnTo>
                  <a:cubicBezTo>
                    <a:pt x="0" y="3585"/>
                    <a:pt x="3585" y="0"/>
                    <a:pt x="8008" y="0"/>
                  </a:cubicBez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234387" cy="3104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17802" y="3086100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4463266"/>
            <a:ext cx="7924800" cy="144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Data graphs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2523"/>
            <a:ext cx="18288000" cy="8854477"/>
            <a:chOff x="0" y="0"/>
            <a:chExt cx="5283167" cy="2557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2557944"/>
            </a:xfrm>
            <a:custGeom>
              <a:avLst/>
              <a:gdLst/>
              <a:ahLst/>
              <a:cxnLst/>
              <a:rect l="l" t="t" r="r" b="b"/>
              <a:pathLst>
                <a:path w="5283167" h="2557944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2554557"/>
                  </a:lnTo>
                  <a:cubicBezTo>
                    <a:pt x="5283167" y="2556428"/>
                    <a:pt x="5281651" y="2557944"/>
                    <a:pt x="5279780" y="2557944"/>
                  </a:cubicBezTo>
                  <a:lnTo>
                    <a:pt x="3387" y="2557944"/>
                  </a:lnTo>
                  <a:cubicBezTo>
                    <a:pt x="1516" y="2557944"/>
                    <a:pt x="0" y="2556428"/>
                    <a:pt x="0" y="2554557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263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7032" y="2783931"/>
            <a:ext cx="5077178" cy="6474369"/>
          </a:xfrm>
          <a:custGeom>
            <a:avLst/>
            <a:gdLst/>
            <a:ahLst/>
            <a:cxnLst/>
            <a:rect l="l" t="t" r="r" b="b"/>
            <a:pathLst>
              <a:path w="5077178" h="6474369">
                <a:moveTo>
                  <a:pt x="0" y="0"/>
                </a:moveTo>
                <a:lnTo>
                  <a:pt x="5077177" y="0"/>
                </a:lnTo>
                <a:lnTo>
                  <a:pt x="5077177" y="6474369"/>
                </a:lnTo>
                <a:lnTo>
                  <a:pt x="0" y="64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08" r="-6428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384929" y="3623316"/>
            <a:ext cx="12783135" cy="3774795"/>
          </a:xfrm>
          <a:custGeom>
            <a:avLst/>
            <a:gdLst/>
            <a:ahLst/>
            <a:cxnLst/>
            <a:rect l="l" t="t" r="r" b="b"/>
            <a:pathLst>
              <a:path w="12783135" h="3774795">
                <a:moveTo>
                  <a:pt x="0" y="0"/>
                </a:moveTo>
                <a:lnTo>
                  <a:pt x="12783135" y="0"/>
                </a:lnTo>
                <a:lnTo>
                  <a:pt x="12783135" y="3774795"/>
                </a:lnTo>
                <a:lnTo>
                  <a:pt x="0" y="3774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79" r="-6606" b="-154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939460" y="150976"/>
            <a:ext cx="7038382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Data graphs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8752" y="1664534"/>
            <a:ext cx="2828447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694C"/>
                </a:solidFill>
                <a:latin typeface="Times New Roman Bold"/>
              </a:rPr>
              <a:t>Pie chart: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54655" y="1664534"/>
            <a:ext cx="2594545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694C"/>
                </a:solidFill>
                <a:latin typeface="Times New Roman Bold"/>
              </a:rPr>
              <a:t>Bar plot: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2523"/>
            <a:ext cx="18288000" cy="8854477"/>
            <a:chOff x="0" y="0"/>
            <a:chExt cx="5283167" cy="2557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2557944"/>
            </a:xfrm>
            <a:custGeom>
              <a:avLst/>
              <a:gdLst/>
              <a:ahLst/>
              <a:cxnLst/>
              <a:rect l="l" t="t" r="r" b="b"/>
              <a:pathLst>
                <a:path w="5283167" h="2557944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2554557"/>
                  </a:lnTo>
                  <a:cubicBezTo>
                    <a:pt x="5283167" y="2556428"/>
                    <a:pt x="5281651" y="2557944"/>
                    <a:pt x="5279780" y="2557944"/>
                  </a:cubicBezTo>
                  <a:lnTo>
                    <a:pt x="3387" y="2557944"/>
                  </a:lnTo>
                  <a:cubicBezTo>
                    <a:pt x="1516" y="2557944"/>
                    <a:pt x="0" y="2556428"/>
                    <a:pt x="0" y="2554557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263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2914" y="3250500"/>
            <a:ext cx="8681431" cy="4480525"/>
          </a:xfrm>
          <a:custGeom>
            <a:avLst/>
            <a:gdLst/>
            <a:ahLst/>
            <a:cxnLst/>
            <a:rect l="l" t="t" r="r" b="b"/>
            <a:pathLst>
              <a:path w="8681431" h="4480525">
                <a:moveTo>
                  <a:pt x="0" y="0"/>
                </a:moveTo>
                <a:lnTo>
                  <a:pt x="8681431" y="0"/>
                </a:lnTo>
                <a:lnTo>
                  <a:pt x="8681431" y="4480525"/>
                </a:lnTo>
                <a:lnTo>
                  <a:pt x="0" y="44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7" t="-8258" r="-3874" b="-202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284411" y="3250500"/>
            <a:ext cx="8457286" cy="4480525"/>
          </a:xfrm>
          <a:custGeom>
            <a:avLst/>
            <a:gdLst/>
            <a:ahLst/>
            <a:cxnLst/>
            <a:rect l="l" t="t" r="r" b="b"/>
            <a:pathLst>
              <a:path w="8457286" h="4480525">
                <a:moveTo>
                  <a:pt x="0" y="0"/>
                </a:moveTo>
                <a:lnTo>
                  <a:pt x="8457287" y="0"/>
                </a:lnTo>
                <a:lnTo>
                  <a:pt x="8457287" y="4480525"/>
                </a:lnTo>
                <a:lnTo>
                  <a:pt x="0" y="44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32" b="-1379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939460" y="150976"/>
            <a:ext cx="7038382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Data graphs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078" y="1527465"/>
            <a:ext cx="2592921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694C"/>
                </a:solidFill>
                <a:latin typeface="Times New Roman Bold"/>
              </a:rPr>
              <a:t>Boxplot: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2523"/>
            <a:ext cx="18288000" cy="8854477"/>
            <a:chOff x="0" y="0"/>
            <a:chExt cx="5283167" cy="2557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3167" cy="2557944"/>
            </a:xfrm>
            <a:custGeom>
              <a:avLst/>
              <a:gdLst/>
              <a:ahLst/>
              <a:cxnLst/>
              <a:rect l="l" t="t" r="r" b="b"/>
              <a:pathLst>
                <a:path w="5283167" h="2557944">
                  <a:moveTo>
                    <a:pt x="3387" y="0"/>
                  </a:moveTo>
                  <a:lnTo>
                    <a:pt x="5279780" y="0"/>
                  </a:lnTo>
                  <a:cubicBezTo>
                    <a:pt x="5280678" y="0"/>
                    <a:pt x="5281540" y="357"/>
                    <a:pt x="5282175" y="992"/>
                  </a:cubicBezTo>
                  <a:cubicBezTo>
                    <a:pt x="5282810" y="1627"/>
                    <a:pt x="5283167" y="2488"/>
                    <a:pt x="5283167" y="3387"/>
                  </a:cubicBezTo>
                  <a:lnTo>
                    <a:pt x="5283167" y="2554557"/>
                  </a:lnTo>
                  <a:cubicBezTo>
                    <a:pt x="5283167" y="2556428"/>
                    <a:pt x="5281651" y="2557944"/>
                    <a:pt x="5279780" y="2557944"/>
                  </a:cubicBezTo>
                  <a:lnTo>
                    <a:pt x="3387" y="2557944"/>
                  </a:lnTo>
                  <a:cubicBezTo>
                    <a:pt x="1516" y="2557944"/>
                    <a:pt x="0" y="2556428"/>
                    <a:pt x="0" y="2554557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83167" cy="263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02942" y="2625390"/>
            <a:ext cx="10469643" cy="6468744"/>
          </a:xfrm>
          <a:custGeom>
            <a:avLst/>
            <a:gdLst/>
            <a:ahLst/>
            <a:cxnLst/>
            <a:rect l="l" t="t" r="r" b="b"/>
            <a:pathLst>
              <a:path w="10469643" h="6468744">
                <a:moveTo>
                  <a:pt x="0" y="0"/>
                </a:moveTo>
                <a:lnTo>
                  <a:pt x="10469643" y="0"/>
                </a:lnTo>
                <a:lnTo>
                  <a:pt x="10469643" y="6468743"/>
                </a:lnTo>
                <a:lnTo>
                  <a:pt x="0" y="646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4939460" y="150976"/>
            <a:ext cx="7038382" cy="12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026"/>
              </a:lnSpc>
            </a:pPr>
            <a:r>
              <a:rPr lang="en-US" sz="8918" spc="-410">
                <a:solidFill>
                  <a:srgbClr val="00694C"/>
                </a:solidFill>
                <a:latin typeface="Times New Roman Medium"/>
              </a:rPr>
              <a:t>Data graphs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527465"/>
            <a:ext cx="4408877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694C"/>
                </a:solidFill>
                <a:latin typeface="Times New Roman Bold"/>
              </a:rPr>
              <a:t>Scatterplot: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373" y="0"/>
            <a:ext cx="19194843" cy="1802357"/>
            <a:chOff x="0" y="0"/>
            <a:chExt cx="5545142" cy="520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5142" cy="520678"/>
            </a:xfrm>
            <a:custGeom>
              <a:avLst/>
              <a:gdLst/>
              <a:ahLst/>
              <a:cxnLst/>
              <a:rect l="l" t="t" r="r" b="b"/>
              <a:pathLst>
                <a:path w="5545142" h="520678">
                  <a:moveTo>
                    <a:pt x="3227" y="0"/>
                  </a:moveTo>
                  <a:lnTo>
                    <a:pt x="5541916" y="0"/>
                  </a:lnTo>
                  <a:cubicBezTo>
                    <a:pt x="5542771" y="0"/>
                    <a:pt x="5543592" y="340"/>
                    <a:pt x="5544197" y="945"/>
                  </a:cubicBezTo>
                  <a:cubicBezTo>
                    <a:pt x="5544802" y="1550"/>
                    <a:pt x="5545142" y="2371"/>
                    <a:pt x="5545142" y="3227"/>
                  </a:cubicBezTo>
                  <a:lnTo>
                    <a:pt x="5545142" y="517451"/>
                  </a:lnTo>
                  <a:cubicBezTo>
                    <a:pt x="5545142" y="518307"/>
                    <a:pt x="5544802" y="519127"/>
                    <a:pt x="5544197" y="519733"/>
                  </a:cubicBezTo>
                  <a:cubicBezTo>
                    <a:pt x="5543592" y="520338"/>
                    <a:pt x="5542771" y="520678"/>
                    <a:pt x="5541916" y="520678"/>
                  </a:cubicBezTo>
                  <a:lnTo>
                    <a:pt x="3227" y="520678"/>
                  </a:lnTo>
                  <a:cubicBezTo>
                    <a:pt x="2371" y="520678"/>
                    <a:pt x="1550" y="520338"/>
                    <a:pt x="945" y="519733"/>
                  </a:cubicBezTo>
                  <a:cubicBezTo>
                    <a:pt x="340" y="519127"/>
                    <a:pt x="0" y="518307"/>
                    <a:pt x="0" y="517451"/>
                  </a:cubicBezTo>
                  <a:lnTo>
                    <a:pt x="0" y="3227"/>
                  </a:lnTo>
                  <a:cubicBezTo>
                    <a:pt x="0" y="2371"/>
                    <a:pt x="340" y="1550"/>
                    <a:pt x="945" y="945"/>
                  </a:cubicBezTo>
                  <a:cubicBezTo>
                    <a:pt x="1550" y="340"/>
                    <a:pt x="2371" y="0"/>
                    <a:pt x="3227" y="0"/>
                  </a:cubicBezTo>
                  <a:close/>
                </a:path>
              </a:pathLst>
            </a:custGeom>
            <a:solidFill>
              <a:srgbClr val="A9DFD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545142" cy="59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31835" y="5270553"/>
            <a:ext cx="3236296" cy="3236296"/>
          </a:xfrm>
          <a:custGeom>
            <a:avLst/>
            <a:gdLst/>
            <a:ahLst/>
            <a:cxnLst/>
            <a:rect l="l" t="t" r="r" b="b"/>
            <a:pathLst>
              <a:path w="3236296" h="3236296">
                <a:moveTo>
                  <a:pt x="0" y="0"/>
                </a:moveTo>
                <a:lnTo>
                  <a:pt x="3236296" y="0"/>
                </a:lnTo>
                <a:lnTo>
                  <a:pt x="3236296" y="3236296"/>
                </a:lnTo>
                <a:lnTo>
                  <a:pt x="0" y="323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525852" y="5270553"/>
            <a:ext cx="3236296" cy="3236296"/>
          </a:xfrm>
          <a:custGeom>
            <a:avLst/>
            <a:gdLst/>
            <a:ahLst/>
            <a:cxnLst/>
            <a:rect l="l" t="t" r="r" b="b"/>
            <a:pathLst>
              <a:path w="3236296" h="3236296">
                <a:moveTo>
                  <a:pt x="0" y="0"/>
                </a:moveTo>
                <a:lnTo>
                  <a:pt x="3236296" y="0"/>
                </a:lnTo>
                <a:lnTo>
                  <a:pt x="3236296" y="3236296"/>
                </a:lnTo>
                <a:lnTo>
                  <a:pt x="0" y="323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12419498" y="5270553"/>
            <a:ext cx="3236296" cy="3236296"/>
          </a:xfrm>
          <a:custGeom>
            <a:avLst/>
            <a:gdLst/>
            <a:ahLst/>
            <a:cxnLst/>
            <a:rect l="l" t="t" r="r" b="b"/>
            <a:pathLst>
              <a:path w="3236296" h="3236296">
                <a:moveTo>
                  <a:pt x="0" y="0"/>
                </a:moveTo>
                <a:lnTo>
                  <a:pt x="3236296" y="0"/>
                </a:lnTo>
                <a:lnTo>
                  <a:pt x="3236296" y="3236296"/>
                </a:lnTo>
                <a:lnTo>
                  <a:pt x="0" y="323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358772" y="4834279"/>
            <a:ext cx="1782423" cy="1787516"/>
          </a:xfrm>
          <a:custGeom>
            <a:avLst/>
            <a:gdLst/>
            <a:ahLst/>
            <a:cxnLst/>
            <a:rect l="l" t="t" r="r" b="b"/>
            <a:pathLst>
              <a:path w="1782423" h="1787516">
                <a:moveTo>
                  <a:pt x="0" y="0"/>
                </a:moveTo>
                <a:lnTo>
                  <a:pt x="1782423" y="0"/>
                </a:lnTo>
                <a:lnTo>
                  <a:pt x="1782423" y="1787515"/>
                </a:lnTo>
                <a:lnTo>
                  <a:pt x="0" y="178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735881" y="3145382"/>
            <a:ext cx="16816239" cy="11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E7155"/>
                </a:solidFill>
                <a:latin typeface="Times New Roman Bold"/>
              </a:rPr>
              <a:t>We applied several preprocessing techniques to improve the accuracy and </a:t>
            </a:r>
            <a:r>
              <a:rPr lang="en-US" sz="3400" dirty="0" err="1">
                <a:solidFill>
                  <a:srgbClr val="0E7155"/>
                </a:solidFill>
                <a:latin typeface="Times New Roman Bold"/>
              </a:rPr>
              <a:t>efficency</a:t>
            </a:r>
            <a:r>
              <a:rPr lang="en-US" sz="3400" dirty="0">
                <a:solidFill>
                  <a:srgbClr val="0E7155"/>
                </a:solidFill>
                <a:latin typeface="Times New Roman Bold"/>
              </a:rPr>
              <a:t> of the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8612" y="189490"/>
            <a:ext cx="11373965" cy="11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4"/>
              </a:lnSpc>
            </a:pPr>
            <a:r>
              <a:rPr lang="en-US" sz="8272" spc="-380" dirty="0">
                <a:solidFill>
                  <a:srgbClr val="00694C"/>
                </a:solidFill>
                <a:latin typeface="Times New Roman Medium"/>
              </a:rPr>
              <a:t>Data Preprocessing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8252788" y="4834279"/>
            <a:ext cx="1782423" cy="1787516"/>
          </a:xfrm>
          <a:custGeom>
            <a:avLst/>
            <a:gdLst/>
            <a:ahLst/>
            <a:cxnLst/>
            <a:rect l="l" t="t" r="r" b="b"/>
            <a:pathLst>
              <a:path w="1782423" h="1787516">
                <a:moveTo>
                  <a:pt x="0" y="0"/>
                </a:moveTo>
                <a:lnTo>
                  <a:pt x="1782424" y="0"/>
                </a:lnTo>
                <a:lnTo>
                  <a:pt x="1782424" y="1787515"/>
                </a:lnTo>
                <a:lnTo>
                  <a:pt x="0" y="178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3146434" y="4834279"/>
            <a:ext cx="1782423" cy="1787516"/>
          </a:xfrm>
          <a:custGeom>
            <a:avLst/>
            <a:gdLst/>
            <a:ahLst/>
            <a:cxnLst/>
            <a:rect l="l" t="t" r="r" b="b"/>
            <a:pathLst>
              <a:path w="1782423" h="1787516">
                <a:moveTo>
                  <a:pt x="0" y="0"/>
                </a:moveTo>
                <a:lnTo>
                  <a:pt x="1782423" y="0"/>
                </a:lnTo>
                <a:lnTo>
                  <a:pt x="1782423" y="1787515"/>
                </a:lnTo>
                <a:lnTo>
                  <a:pt x="0" y="178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3053206" y="6897677"/>
            <a:ext cx="2393555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E7155"/>
                </a:solidFill>
                <a:latin typeface="Times New Roman Bold"/>
              </a:rPr>
              <a:t>Data cleaning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5001" y="6897677"/>
            <a:ext cx="3236296" cy="103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E7155"/>
                </a:solidFill>
                <a:latin typeface="Times New Roman Bold"/>
              </a:rPr>
              <a:t>Data transformation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64645" y="6897677"/>
            <a:ext cx="3546001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E7155"/>
                </a:solidFill>
                <a:latin typeface="Times New Roman Bold"/>
              </a:rPr>
              <a:t>Feature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E7155"/>
                </a:solidFill>
                <a:latin typeface="Times New Roman Bold"/>
              </a:rPr>
              <a:t>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942</Words>
  <Application>Microsoft Office PowerPoint</Application>
  <PresentationFormat>Custom</PresentationFormat>
  <Paragraphs>183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 New Roman Medium</vt:lpstr>
      <vt:lpstr>Times New Roman</vt:lpstr>
      <vt:lpstr>Calibri</vt:lpstr>
      <vt:lpstr>Arial</vt:lpstr>
      <vt:lpstr>Times New Roman Bold</vt:lpstr>
      <vt:lpstr>Times New Roman Semi-Bold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جوجو 4</cp:lastModifiedBy>
  <cp:revision>6</cp:revision>
  <dcterms:created xsi:type="dcterms:W3CDTF">2006-08-16T00:00:00Z</dcterms:created>
  <dcterms:modified xsi:type="dcterms:W3CDTF">2023-12-02T20:50:03Z</dcterms:modified>
  <dc:identifier>DAF1vEPxNuM</dc:identifier>
</cp:coreProperties>
</file>